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61" r:id="rId5"/>
    <p:sldId id="286" r:id="rId6"/>
    <p:sldId id="280" r:id="rId7"/>
    <p:sldId id="277" r:id="rId8"/>
    <p:sldId id="281" r:id="rId9"/>
    <p:sldId id="283" r:id="rId10"/>
    <p:sldId id="284" r:id="rId11"/>
    <p:sldId id="285" r:id="rId12"/>
    <p:sldId id="275" r:id="rId13"/>
    <p:sldId id="28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25004902-8195-4117-EDA5-2FB86C3357AC}" name="Rabaloyi, K. (Kabelo)" initials="RK" userId="S::kabelorab@nedbank.co.za::7fa430d3-d6c5-45ee-8e41-42a6a618e39d" providerId="AD"/>
  <p188:author id="{9CF69505-1197-25E5-EB36-B046E14CEFB3}" name="Letsie, N. (Nombulelo)" initials="LN" userId="S::nombulelole@nedbank.co.za::81696b8c-a3c8-4547-aab9-a24597b5ad16" providerId="AD"/>
  <p188:author id="{9EEA93B6-5A5A-2D7C-87EC-D7BE38287AF2}" name="Letsie, N. (Nombulelo)" initials="" userId="S::NombuleloLe@nedbank.co.za::81696b8c-a3c8-4547-aab9-a24597b5ad1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777"/>
    <a:srgbClr val="006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C4086-E4A5-F54E-260E-300147FBDE9B}" v="21" dt="2026-01-26T08:04:36.458"/>
    <p1510:client id="{9C29FC75-4F7B-4D23-B64D-A0E3851B273E}" v="1755" dt="2026-01-26T13:55:03.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58C4086-E4A5-F54E-260E-300147FBDE9B}"/>
    <pc:docChg chg="addSld modSld">
      <pc:chgData name="Guest User" userId="" providerId="Windows Live" clId="Web-{058C4086-E4A5-F54E-260E-300147FBDE9B}" dt="2026-01-26T08:04:35.818" v="17" actId="20577"/>
      <pc:docMkLst>
        <pc:docMk/>
      </pc:docMkLst>
      <pc:sldChg chg="add">
        <pc:chgData name="Guest User" userId="" providerId="Windows Live" clId="Web-{058C4086-E4A5-F54E-260E-300147FBDE9B}" dt="2026-01-26T07:49:56.400" v="0"/>
        <pc:sldMkLst>
          <pc:docMk/>
          <pc:sldMk cId="3923683530" sldId="276"/>
        </pc:sldMkLst>
      </pc:sldChg>
      <pc:sldChg chg="add">
        <pc:chgData name="Guest User" userId="" providerId="Windows Live" clId="Web-{058C4086-E4A5-F54E-260E-300147FBDE9B}" dt="2026-01-26T07:50:36.713" v="2"/>
        <pc:sldMkLst>
          <pc:docMk/>
          <pc:sldMk cId="3584362822" sldId="277"/>
        </pc:sldMkLst>
      </pc:sldChg>
      <pc:sldChg chg="modSp add">
        <pc:chgData name="Guest User" userId="" providerId="Windows Live" clId="Web-{058C4086-E4A5-F54E-260E-300147FBDE9B}" dt="2026-01-26T08:04:35.818" v="17" actId="20577"/>
        <pc:sldMkLst>
          <pc:docMk/>
          <pc:sldMk cId="1640855334" sldId="278"/>
        </pc:sldMkLst>
        <pc:spChg chg="mod">
          <ac:chgData name="Guest User" userId="" providerId="Windows Live" clId="Web-{058C4086-E4A5-F54E-260E-300147FBDE9B}" dt="2026-01-26T08:04:07.755" v="7" actId="14100"/>
          <ac:spMkLst>
            <pc:docMk/>
            <pc:sldMk cId="1640855334" sldId="278"/>
            <ac:spMk id="5" creationId="{B90D6FF7-436F-642F-2219-8A8ED697F12B}"/>
          </ac:spMkLst>
        </pc:spChg>
        <pc:spChg chg="mod">
          <ac:chgData name="Guest User" userId="" providerId="Windows Live" clId="Web-{058C4086-E4A5-F54E-260E-300147FBDE9B}" dt="2026-01-26T08:04:15.536" v="9" actId="14100"/>
          <ac:spMkLst>
            <pc:docMk/>
            <pc:sldMk cId="1640855334" sldId="278"/>
            <ac:spMk id="7" creationId="{07A7EC45-8312-CF32-78CB-26841349729F}"/>
          </ac:spMkLst>
        </pc:spChg>
        <pc:spChg chg="mod">
          <ac:chgData name="Guest User" userId="" providerId="Windows Live" clId="Web-{058C4086-E4A5-F54E-260E-300147FBDE9B}" dt="2026-01-26T08:04:35.818" v="17" actId="20577"/>
          <ac:spMkLst>
            <pc:docMk/>
            <pc:sldMk cId="1640855334" sldId="278"/>
            <ac:spMk id="9" creationId="{F4CB9AE3-C075-3D24-0F93-1EBA4B97BC10}"/>
          </ac:spMkLst>
        </pc:spChg>
      </pc:sldChg>
      <pc:sldChg chg="add">
        <pc:chgData name="Guest User" userId="" providerId="Windows Live" clId="Web-{058C4086-E4A5-F54E-260E-300147FBDE9B}" dt="2026-01-26T07:50:09.228" v="1"/>
        <pc:sldMkLst>
          <pc:docMk/>
          <pc:sldMk cId="1500221453" sldId="279"/>
        </pc:sldMkLst>
      </pc:sldChg>
    </pc:docChg>
  </pc:docChgLst>
  <pc:docChgLst>
    <pc:chgData name="Tidimalo Mokgatle" userId="e384d5c442ddc6d6" providerId="LiveId" clId="{ACD915B7-9EA6-426B-BD15-CCC6CD7BA80A}"/>
    <pc:docChg chg="undo redo custSel addSld delSld modSld sldOrd">
      <pc:chgData name="Tidimalo Mokgatle" userId="e384d5c442ddc6d6" providerId="LiveId" clId="{ACD915B7-9EA6-426B-BD15-CCC6CD7BA80A}" dt="2026-01-26T13:55:03.761" v="4497" actId="27918"/>
      <pc:docMkLst>
        <pc:docMk/>
      </pc:docMkLst>
      <pc:sldChg chg="modSp mod">
        <pc:chgData name="Tidimalo Mokgatle" userId="e384d5c442ddc6d6" providerId="LiveId" clId="{ACD915B7-9EA6-426B-BD15-CCC6CD7BA80A}" dt="2026-01-26T13:39:26.358" v="4487" actId="20577"/>
        <pc:sldMkLst>
          <pc:docMk/>
          <pc:sldMk cId="784377861" sldId="261"/>
        </pc:sldMkLst>
        <pc:spChg chg="mod">
          <ac:chgData name="Tidimalo Mokgatle" userId="e384d5c442ddc6d6" providerId="LiveId" clId="{ACD915B7-9EA6-426B-BD15-CCC6CD7BA80A}" dt="2026-01-26T12:25:56.711" v="3408" actId="20577"/>
          <ac:spMkLst>
            <pc:docMk/>
            <pc:sldMk cId="784377861" sldId="261"/>
            <ac:spMk id="2" creationId="{61BCAA4E-1547-BFFC-2210-BEC2B7E500B6}"/>
          </ac:spMkLst>
        </pc:spChg>
        <pc:spChg chg="mod">
          <ac:chgData name="Tidimalo Mokgatle" userId="e384d5c442ddc6d6" providerId="LiveId" clId="{ACD915B7-9EA6-426B-BD15-CCC6CD7BA80A}" dt="2026-01-26T12:25:33.804" v="3370" actId="20577"/>
          <ac:spMkLst>
            <pc:docMk/>
            <pc:sldMk cId="784377861" sldId="261"/>
            <ac:spMk id="3" creationId="{67D3FD1A-6380-A10E-5E86-EBE498E980BA}"/>
          </ac:spMkLst>
        </pc:spChg>
        <pc:spChg chg="mod">
          <ac:chgData name="Tidimalo Mokgatle" userId="e384d5c442ddc6d6" providerId="LiveId" clId="{ACD915B7-9EA6-426B-BD15-CCC6CD7BA80A}" dt="2026-01-26T13:39:26.358" v="4487" actId="20577"/>
          <ac:spMkLst>
            <pc:docMk/>
            <pc:sldMk cId="784377861" sldId="261"/>
            <ac:spMk id="5" creationId="{85390F96-6687-CBA4-7C89-EFAF5295BC24}"/>
          </ac:spMkLst>
        </pc:spChg>
      </pc:sldChg>
      <pc:sldChg chg="addSp delSp modSp del mod">
        <pc:chgData name="Tidimalo Mokgatle" userId="e384d5c442ddc6d6" providerId="LiveId" clId="{ACD915B7-9EA6-426B-BD15-CCC6CD7BA80A}" dt="2026-01-26T12:25:24.821" v="3368" actId="47"/>
        <pc:sldMkLst>
          <pc:docMk/>
          <pc:sldMk cId="3473175028" sldId="263"/>
        </pc:sldMkLst>
      </pc:sldChg>
      <pc:sldChg chg="del">
        <pc:chgData name="Tidimalo Mokgatle" userId="e384d5c442ddc6d6" providerId="LiveId" clId="{ACD915B7-9EA6-426B-BD15-CCC6CD7BA80A}" dt="2026-01-26T12:25:20.705" v="3367" actId="47"/>
        <pc:sldMkLst>
          <pc:docMk/>
          <pc:sldMk cId="3333517946" sldId="270"/>
        </pc:sldMkLst>
      </pc:sldChg>
      <pc:sldChg chg="del">
        <pc:chgData name="Tidimalo Mokgatle" userId="e384d5c442ddc6d6" providerId="LiveId" clId="{ACD915B7-9EA6-426B-BD15-CCC6CD7BA80A}" dt="2026-01-26T12:25:09.522" v="3363" actId="47"/>
        <pc:sldMkLst>
          <pc:docMk/>
          <pc:sldMk cId="1459482915" sldId="271"/>
        </pc:sldMkLst>
      </pc:sldChg>
      <pc:sldChg chg="del">
        <pc:chgData name="Tidimalo Mokgatle" userId="e384d5c442ddc6d6" providerId="LiveId" clId="{ACD915B7-9EA6-426B-BD15-CCC6CD7BA80A}" dt="2026-01-26T12:25:06.687" v="3362" actId="47"/>
        <pc:sldMkLst>
          <pc:docMk/>
          <pc:sldMk cId="274127436" sldId="272"/>
        </pc:sldMkLst>
      </pc:sldChg>
      <pc:sldChg chg="del">
        <pc:chgData name="Tidimalo Mokgatle" userId="e384d5c442ddc6d6" providerId="LiveId" clId="{ACD915B7-9EA6-426B-BD15-CCC6CD7BA80A}" dt="2026-01-26T12:25:16.653" v="3366" actId="47"/>
        <pc:sldMkLst>
          <pc:docMk/>
          <pc:sldMk cId="2691060097" sldId="273"/>
        </pc:sldMkLst>
      </pc:sldChg>
      <pc:sldChg chg="del">
        <pc:chgData name="Tidimalo Mokgatle" userId="e384d5c442ddc6d6" providerId="LiveId" clId="{ACD915B7-9EA6-426B-BD15-CCC6CD7BA80A}" dt="2026-01-26T12:22:31.071" v="3327" actId="47"/>
        <pc:sldMkLst>
          <pc:docMk/>
          <pc:sldMk cId="278726647" sldId="274"/>
        </pc:sldMkLst>
      </pc:sldChg>
      <pc:sldChg chg="addSp modSp mod">
        <pc:chgData name="Tidimalo Mokgatle" userId="e384d5c442ddc6d6" providerId="LiveId" clId="{ACD915B7-9EA6-426B-BD15-CCC6CD7BA80A}" dt="2026-01-26T12:43:25.049" v="3607" actId="1076"/>
        <pc:sldMkLst>
          <pc:docMk/>
          <pc:sldMk cId="3178386149" sldId="275"/>
        </pc:sldMkLst>
        <pc:spChg chg="mod">
          <ac:chgData name="Tidimalo Mokgatle" userId="e384d5c442ddc6d6" providerId="LiveId" clId="{ACD915B7-9EA6-426B-BD15-CCC6CD7BA80A}" dt="2026-01-26T12:40:06.108" v="3506"/>
          <ac:spMkLst>
            <pc:docMk/>
            <pc:sldMk cId="3178386149" sldId="275"/>
            <ac:spMk id="2" creationId="{2D736D4B-1401-2734-922B-D19D8940D56A}"/>
          </ac:spMkLst>
        </pc:spChg>
        <pc:spChg chg="add mod">
          <ac:chgData name="Tidimalo Mokgatle" userId="e384d5c442ddc6d6" providerId="LiveId" clId="{ACD915B7-9EA6-426B-BD15-CCC6CD7BA80A}" dt="2026-01-26T12:43:25.049" v="3607" actId="1076"/>
          <ac:spMkLst>
            <pc:docMk/>
            <pc:sldMk cId="3178386149" sldId="275"/>
            <ac:spMk id="3" creationId="{B00B1D59-318D-6B06-5D0A-AFA2D4A1FEA9}"/>
          </ac:spMkLst>
        </pc:spChg>
      </pc:sldChg>
      <pc:sldChg chg="del">
        <pc:chgData name="Tidimalo Mokgatle" userId="e384d5c442ddc6d6" providerId="LiveId" clId="{ACD915B7-9EA6-426B-BD15-CCC6CD7BA80A}" dt="2026-01-26T12:25:00.981" v="3361" actId="47"/>
        <pc:sldMkLst>
          <pc:docMk/>
          <pc:sldMk cId="3923683530" sldId="276"/>
        </pc:sldMkLst>
      </pc:sldChg>
      <pc:sldChg chg="addSp delSp modSp mod">
        <pc:chgData name="Tidimalo Mokgatle" userId="e384d5c442ddc6d6" providerId="LiveId" clId="{ACD915B7-9EA6-426B-BD15-CCC6CD7BA80A}" dt="2026-01-26T13:55:03.761" v="4497" actId="27918"/>
        <pc:sldMkLst>
          <pc:docMk/>
          <pc:sldMk cId="3584362822" sldId="277"/>
        </pc:sldMkLst>
        <pc:spChg chg="add mod">
          <ac:chgData name="Tidimalo Mokgatle" userId="e384d5c442ddc6d6" providerId="LiveId" clId="{ACD915B7-9EA6-426B-BD15-CCC6CD7BA80A}" dt="2026-01-26T12:42:38.476" v="3596" actId="208"/>
          <ac:spMkLst>
            <pc:docMk/>
            <pc:sldMk cId="3584362822" sldId="277"/>
            <ac:spMk id="6" creationId="{F7576A19-D006-06BA-DF67-7E1233AAC77F}"/>
          </ac:spMkLst>
        </pc:spChg>
        <pc:spChg chg="del">
          <ac:chgData name="Tidimalo Mokgatle" userId="e384d5c442ddc6d6" providerId="LiveId" clId="{ACD915B7-9EA6-426B-BD15-CCC6CD7BA80A}" dt="2026-01-26T12:28:05.910" v="3436" actId="478"/>
          <ac:spMkLst>
            <pc:docMk/>
            <pc:sldMk cId="3584362822" sldId="277"/>
            <ac:spMk id="15" creationId="{790E4A48-2D52-EF63-35AF-6B934156894C}"/>
          </ac:spMkLst>
        </pc:spChg>
        <pc:spChg chg="del mod">
          <ac:chgData name="Tidimalo Mokgatle" userId="e384d5c442ddc6d6" providerId="LiveId" clId="{ACD915B7-9EA6-426B-BD15-CCC6CD7BA80A}" dt="2026-01-26T12:28:00.240" v="3434" actId="478"/>
          <ac:spMkLst>
            <pc:docMk/>
            <pc:sldMk cId="3584362822" sldId="277"/>
            <ac:spMk id="20" creationId="{935B33AD-DEDF-5AF1-33B1-E72E5D1B82C9}"/>
          </ac:spMkLst>
        </pc:spChg>
        <pc:spChg chg="del">
          <ac:chgData name="Tidimalo Mokgatle" userId="e384d5c442ddc6d6" providerId="LiveId" clId="{ACD915B7-9EA6-426B-BD15-CCC6CD7BA80A}" dt="2026-01-26T12:28:03.689" v="3435" actId="478"/>
          <ac:spMkLst>
            <pc:docMk/>
            <pc:sldMk cId="3584362822" sldId="277"/>
            <ac:spMk id="21" creationId="{5DF17548-3986-E0A6-34F3-64E651E9D36E}"/>
          </ac:spMkLst>
        </pc:spChg>
        <pc:spChg chg="del">
          <ac:chgData name="Tidimalo Mokgatle" userId="e384d5c442ddc6d6" providerId="LiveId" clId="{ACD915B7-9EA6-426B-BD15-CCC6CD7BA80A}" dt="2026-01-26T12:28:03.689" v="3435" actId="478"/>
          <ac:spMkLst>
            <pc:docMk/>
            <pc:sldMk cId="3584362822" sldId="277"/>
            <ac:spMk id="22" creationId="{E9261BA2-2F03-10F5-09E0-5F710CF261A2}"/>
          </ac:spMkLst>
        </pc:spChg>
        <pc:spChg chg="add del mod">
          <ac:chgData name="Tidimalo Mokgatle" userId="e384d5c442ddc6d6" providerId="LiveId" clId="{ACD915B7-9EA6-426B-BD15-CCC6CD7BA80A}" dt="2026-01-26T12:28:03.689" v="3435" actId="478"/>
          <ac:spMkLst>
            <pc:docMk/>
            <pc:sldMk cId="3584362822" sldId="277"/>
            <ac:spMk id="24" creationId="{ACDC1A42-EA35-06C9-3A37-D55C44BDE4E6}"/>
          </ac:spMkLst>
        </pc:spChg>
        <pc:spChg chg="add del mod">
          <ac:chgData name="Tidimalo Mokgatle" userId="e384d5c442ddc6d6" providerId="LiveId" clId="{ACD915B7-9EA6-426B-BD15-CCC6CD7BA80A}" dt="2026-01-26T12:28:00.240" v="3434" actId="478"/>
          <ac:spMkLst>
            <pc:docMk/>
            <pc:sldMk cId="3584362822" sldId="277"/>
            <ac:spMk id="25" creationId="{CA48C1BA-D5C3-18E7-4E07-299ABC756CDB}"/>
          </ac:spMkLst>
        </pc:spChg>
        <pc:spChg chg="add del mod">
          <ac:chgData name="Tidimalo Mokgatle" userId="e384d5c442ddc6d6" providerId="LiveId" clId="{ACD915B7-9EA6-426B-BD15-CCC6CD7BA80A}" dt="2026-01-26T12:28:00.240" v="3434" actId="478"/>
          <ac:spMkLst>
            <pc:docMk/>
            <pc:sldMk cId="3584362822" sldId="277"/>
            <ac:spMk id="26" creationId="{1AFD598D-16F1-5D68-EDF3-03F49A8D94E8}"/>
          </ac:spMkLst>
        </pc:spChg>
        <pc:spChg chg="add del mod">
          <ac:chgData name="Tidimalo Mokgatle" userId="e384d5c442ddc6d6" providerId="LiveId" clId="{ACD915B7-9EA6-426B-BD15-CCC6CD7BA80A}" dt="2026-01-26T12:28:03.689" v="3435" actId="478"/>
          <ac:spMkLst>
            <pc:docMk/>
            <pc:sldMk cId="3584362822" sldId="277"/>
            <ac:spMk id="27" creationId="{03ADCC0B-0527-8A0E-4F52-BB844BBDEF23}"/>
          </ac:spMkLst>
        </pc:spChg>
        <pc:spChg chg="mod">
          <ac:chgData name="Tidimalo Mokgatle" userId="e384d5c442ddc6d6" providerId="LiveId" clId="{ACD915B7-9EA6-426B-BD15-CCC6CD7BA80A}" dt="2026-01-26T12:37:35.192" v="3486" actId="1076"/>
          <ac:spMkLst>
            <pc:docMk/>
            <pc:sldMk cId="3584362822" sldId="277"/>
            <ac:spMk id="28" creationId="{CD5B61BD-4563-A53E-786A-677459298E81}"/>
          </ac:spMkLst>
        </pc:spChg>
        <pc:spChg chg="mod">
          <ac:chgData name="Tidimalo Mokgatle" userId="e384d5c442ddc6d6" providerId="LiveId" clId="{ACD915B7-9EA6-426B-BD15-CCC6CD7BA80A}" dt="2026-01-26T11:57:53.445" v="2753" actId="207"/>
          <ac:spMkLst>
            <pc:docMk/>
            <pc:sldMk cId="3584362822" sldId="277"/>
            <ac:spMk id="30" creationId="{585A74D2-AE24-1F7B-1F89-A2DC92DF1FE2}"/>
          </ac:spMkLst>
        </pc:spChg>
        <pc:spChg chg="mod">
          <ac:chgData name="Tidimalo Mokgatle" userId="e384d5c442ddc6d6" providerId="LiveId" clId="{ACD915B7-9EA6-426B-BD15-CCC6CD7BA80A}" dt="2026-01-26T12:37:38.173" v="3487" actId="1076"/>
          <ac:spMkLst>
            <pc:docMk/>
            <pc:sldMk cId="3584362822" sldId="277"/>
            <ac:spMk id="31" creationId="{ABE70BCF-E1B0-99FA-E16C-FFA1FCE6EDF8}"/>
          </ac:spMkLst>
        </pc:spChg>
        <pc:graphicFrameChg chg="add mod">
          <ac:chgData name="Tidimalo Mokgatle" userId="e384d5c442ddc6d6" providerId="LiveId" clId="{ACD915B7-9EA6-426B-BD15-CCC6CD7BA80A}" dt="2026-01-26T12:36:57.956" v="3481" actId="14100"/>
          <ac:graphicFrameMkLst>
            <pc:docMk/>
            <pc:sldMk cId="3584362822" sldId="277"/>
            <ac:graphicFrameMk id="5" creationId="{143E752E-752B-A750-94BC-2DB95AA90B36}"/>
          </ac:graphicFrameMkLst>
        </pc:graphicFrameChg>
        <pc:picChg chg="del mod">
          <ac:chgData name="Tidimalo Mokgatle" userId="e384d5c442ddc6d6" providerId="LiveId" clId="{ACD915B7-9EA6-426B-BD15-CCC6CD7BA80A}" dt="2026-01-26T12:27:57.377" v="3433" actId="478"/>
          <ac:picMkLst>
            <pc:docMk/>
            <pc:sldMk cId="3584362822" sldId="277"/>
            <ac:picMk id="14" creationId="{8281AC6C-DEA5-9B96-C9F7-61EB55EBE9FE}"/>
          </ac:picMkLst>
        </pc:picChg>
      </pc:sldChg>
      <pc:sldChg chg="del ord">
        <pc:chgData name="Tidimalo Mokgatle" userId="e384d5c442ddc6d6" providerId="LiveId" clId="{ACD915B7-9EA6-426B-BD15-CCC6CD7BA80A}" dt="2026-01-26T12:23:35.097" v="3336" actId="47"/>
        <pc:sldMkLst>
          <pc:docMk/>
          <pc:sldMk cId="1640855334" sldId="278"/>
        </pc:sldMkLst>
      </pc:sldChg>
      <pc:sldChg chg="del">
        <pc:chgData name="Tidimalo Mokgatle" userId="e384d5c442ddc6d6" providerId="LiveId" clId="{ACD915B7-9EA6-426B-BD15-CCC6CD7BA80A}" dt="2026-01-26T12:24:56.096" v="3360" actId="47"/>
        <pc:sldMkLst>
          <pc:docMk/>
          <pc:sldMk cId="1500221453" sldId="279"/>
        </pc:sldMkLst>
      </pc:sldChg>
      <pc:sldChg chg="addSp delSp modSp new add del mod">
        <pc:chgData name="Tidimalo Mokgatle" userId="e384d5c442ddc6d6" providerId="LiveId" clId="{ACD915B7-9EA6-426B-BD15-CCC6CD7BA80A}" dt="2026-01-26T13:11:10.900" v="4214" actId="1076"/>
        <pc:sldMkLst>
          <pc:docMk/>
          <pc:sldMk cId="4016952034" sldId="280"/>
        </pc:sldMkLst>
        <pc:spChg chg="mod">
          <ac:chgData name="Tidimalo Mokgatle" userId="e384d5c442ddc6d6" providerId="LiveId" clId="{ACD915B7-9EA6-426B-BD15-CCC6CD7BA80A}" dt="2026-01-26T10:06:14.460" v="30" actId="20577"/>
          <ac:spMkLst>
            <pc:docMk/>
            <pc:sldMk cId="4016952034" sldId="280"/>
            <ac:spMk id="2" creationId="{D288CB2E-1673-C4C1-9B45-D4FF1E8CF878}"/>
          </ac:spMkLst>
        </pc:spChg>
        <pc:spChg chg="del">
          <ac:chgData name="Tidimalo Mokgatle" userId="e384d5c442ddc6d6" providerId="LiveId" clId="{ACD915B7-9EA6-426B-BD15-CCC6CD7BA80A}" dt="2026-01-26T10:05:32.392" v="4" actId="478"/>
          <ac:spMkLst>
            <pc:docMk/>
            <pc:sldMk cId="4016952034" sldId="280"/>
            <ac:spMk id="4" creationId="{8AD82716-F5AE-37CD-7AF7-57B4B213C5C2}"/>
          </ac:spMkLst>
        </pc:spChg>
        <pc:spChg chg="add mod">
          <ac:chgData name="Tidimalo Mokgatle" userId="e384d5c442ddc6d6" providerId="LiveId" clId="{ACD915B7-9EA6-426B-BD15-CCC6CD7BA80A}" dt="2026-01-26T12:38:52.770" v="3498" actId="207"/>
          <ac:spMkLst>
            <pc:docMk/>
            <pc:sldMk cId="4016952034" sldId="280"/>
            <ac:spMk id="6" creationId="{90D3D3F0-3B43-115B-3308-FD2493416FBE}"/>
          </ac:spMkLst>
        </pc:spChg>
        <pc:graphicFrameChg chg="add mod modGraphic">
          <ac:chgData name="Tidimalo Mokgatle" userId="e384d5c442ddc6d6" providerId="LiveId" clId="{ACD915B7-9EA6-426B-BD15-CCC6CD7BA80A}" dt="2026-01-26T13:11:10.900" v="4214" actId="1076"/>
          <ac:graphicFrameMkLst>
            <pc:docMk/>
            <pc:sldMk cId="4016952034" sldId="280"/>
            <ac:graphicFrameMk id="5" creationId="{29D7B30C-5321-F8B8-1B90-7E248F999ADA}"/>
          </ac:graphicFrameMkLst>
        </pc:graphicFrameChg>
      </pc:sldChg>
      <pc:sldChg chg="addSp delSp modSp new mod">
        <pc:chgData name="Tidimalo Mokgatle" userId="e384d5c442ddc6d6" providerId="LiveId" clId="{ACD915B7-9EA6-426B-BD15-CCC6CD7BA80A}" dt="2026-01-26T12:38:58.083" v="3499" actId="207"/>
        <pc:sldMkLst>
          <pc:docMk/>
          <pc:sldMk cId="605892609" sldId="281"/>
        </pc:sldMkLst>
        <pc:spChg chg="mod">
          <ac:chgData name="Tidimalo Mokgatle" userId="e384d5c442ddc6d6" providerId="LiveId" clId="{ACD915B7-9EA6-426B-BD15-CCC6CD7BA80A}" dt="2026-01-26T10:41:24.028" v="1070" actId="20577"/>
          <ac:spMkLst>
            <pc:docMk/>
            <pc:sldMk cId="605892609" sldId="281"/>
            <ac:spMk id="2" creationId="{715A66D9-FE8F-0814-27C1-FFC6CAE42A0A}"/>
          </ac:spMkLst>
        </pc:spChg>
        <pc:spChg chg="del">
          <ac:chgData name="Tidimalo Mokgatle" userId="e384d5c442ddc6d6" providerId="LiveId" clId="{ACD915B7-9EA6-426B-BD15-CCC6CD7BA80A}" dt="2026-01-26T10:41:28.649" v="1071" actId="478"/>
          <ac:spMkLst>
            <pc:docMk/>
            <pc:sldMk cId="605892609" sldId="281"/>
            <ac:spMk id="4" creationId="{7B03C50C-CF24-654C-0179-3A3493DE61AA}"/>
          </ac:spMkLst>
        </pc:spChg>
        <pc:spChg chg="add del">
          <ac:chgData name="Tidimalo Mokgatle" userId="e384d5c442ddc6d6" providerId="LiveId" clId="{ACD915B7-9EA6-426B-BD15-CCC6CD7BA80A}" dt="2026-01-26T10:47:09.998" v="1451" actId="22"/>
          <ac:spMkLst>
            <pc:docMk/>
            <pc:sldMk cId="605892609" sldId="281"/>
            <ac:spMk id="7" creationId="{6AB38C10-B8DC-3C0B-89D4-E41D27F7EF4D}"/>
          </ac:spMkLst>
        </pc:spChg>
        <pc:spChg chg="add mod">
          <ac:chgData name="Tidimalo Mokgatle" userId="e384d5c442ddc6d6" providerId="LiveId" clId="{ACD915B7-9EA6-426B-BD15-CCC6CD7BA80A}" dt="2026-01-26T12:38:58.083" v="3499" actId="207"/>
          <ac:spMkLst>
            <pc:docMk/>
            <pc:sldMk cId="605892609" sldId="281"/>
            <ac:spMk id="8" creationId="{151FC7DE-B747-D513-3253-AF8A9417BEF9}"/>
          </ac:spMkLst>
        </pc:spChg>
        <pc:graphicFrameChg chg="add mod modGraphic">
          <ac:chgData name="Tidimalo Mokgatle" userId="e384d5c442ddc6d6" providerId="LiveId" clId="{ACD915B7-9EA6-426B-BD15-CCC6CD7BA80A}" dt="2026-01-26T12:37:53.521" v="3490" actId="207"/>
          <ac:graphicFrameMkLst>
            <pc:docMk/>
            <pc:sldMk cId="605892609" sldId="281"/>
            <ac:graphicFrameMk id="5" creationId="{674EB40D-5900-B074-42B6-374021E7FE72}"/>
          </ac:graphicFrameMkLst>
        </pc:graphicFrameChg>
      </pc:sldChg>
      <pc:sldChg chg="addSp delSp modSp new del mod">
        <pc:chgData name="Tidimalo Mokgatle" userId="e384d5c442ddc6d6" providerId="LiveId" clId="{ACD915B7-9EA6-426B-BD15-CCC6CD7BA80A}" dt="2026-01-26T11:34:39.374" v="2015" actId="47"/>
        <pc:sldMkLst>
          <pc:docMk/>
          <pc:sldMk cId="2680535962" sldId="282"/>
        </pc:sldMkLst>
        <pc:spChg chg="mod">
          <ac:chgData name="Tidimalo Mokgatle" userId="e384d5c442ddc6d6" providerId="LiveId" clId="{ACD915B7-9EA6-426B-BD15-CCC6CD7BA80A}" dt="2026-01-26T10:51:33.412" v="1567" actId="20577"/>
          <ac:spMkLst>
            <pc:docMk/>
            <pc:sldMk cId="2680535962" sldId="282"/>
            <ac:spMk id="2" creationId="{1C36AA06-481E-E723-E269-1829660B8EEB}"/>
          </ac:spMkLst>
        </pc:spChg>
        <pc:spChg chg="del">
          <ac:chgData name="Tidimalo Mokgatle" userId="e384d5c442ddc6d6" providerId="LiveId" clId="{ACD915B7-9EA6-426B-BD15-CCC6CD7BA80A}" dt="2026-01-26T10:51:37.156" v="1568" actId="478"/>
          <ac:spMkLst>
            <pc:docMk/>
            <pc:sldMk cId="2680535962" sldId="282"/>
            <ac:spMk id="4" creationId="{1517BD45-CB3D-5574-9D37-00610E3BF1F3}"/>
          </ac:spMkLst>
        </pc:spChg>
        <pc:graphicFrameChg chg="add mod modGraphic">
          <ac:chgData name="Tidimalo Mokgatle" userId="e384d5c442ddc6d6" providerId="LiveId" clId="{ACD915B7-9EA6-426B-BD15-CCC6CD7BA80A}" dt="2026-01-26T11:29:52.438" v="1890" actId="20577"/>
          <ac:graphicFrameMkLst>
            <pc:docMk/>
            <pc:sldMk cId="2680535962" sldId="282"/>
            <ac:graphicFrameMk id="5" creationId="{09540377-5AD6-E8EB-561F-65C0993D3C3D}"/>
          </ac:graphicFrameMkLst>
        </pc:graphicFrameChg>
      </pc:sldChg>
      <pc:sldChg chg="addSp delSp modSp add mod ord modNotesTx">
        <pc:chgData name="Tidimalo Mokgatle" userId="e384d5c442ddc6d6" providerId="LiveId" clId="{ACD915B7-9EA6-426B-BD15-CCC6CD7BA80A}" dt="2026-01-26T13:14:28.491" v="4264" actId="20577"/>
        <pc:sldMkLst>
          <pc:docMk/>
          <pc:sldMk cId="2168953405" sldId="283"/>
        </pc:sldMkLst>
        <pc:spChg chg="mod">
          <ac:chgData name="Tidimalo Mokgatle" userId="e384d5c442ddc6d6" providerId="LiveId" clId="{ACD915B7-9EA6-426B-BD15-CCC6CD7BA80A}" dt="2026-01-26T11:44:26.609" v="2491" actId="1076"/>
          <ac:spMkLst>
            <pc:docMk/>
            <pc:sldMk cId="2168953405" sldId="283"/>
            <ac:spMk id="2" creationId="{5873A6F0-5C6F-E46C-A99E-E14EDA2FE89B}"/>
          </ac:spMkLst>
        </pc:spChg>
        <pc:spChg chg="mod">
          <ac:chgData name="Tidimalo Mokgatle" userId="e384d5c442ddc6d6" providerId="LiveId" clId="{ACD915B7-9EA6-426B-BD15-CCC6CD7BA80A}" dt="2026-01-26T11:57:35.426" v="2751" actId="207"/>
          <ac:spMkLst>
            <pc:docMk/>
            <pc:sldMk cId="2168953405" sldId="283"/>
            <ac:spMk id="4" creationId="{48D9A119-178A-BCD0-6F72-79F65F0DCDA8}"/>
          </ac:spMkLst>
        </pc:spChg>
        <pc:spChg chg="del mod">
          <ac:chgData name="Tidimalo Mokgatle" userId="e384d5c442ddc6d6" providerId="LiveId" clId="{ACD915B7-9EA6-426B-BD15-CCC6CD7BA80A}" dt="2026-01-26T11:30:35.680" v="1896" actId="478"/>
          <ac:spMkLst>
            <pc:docMk/>
            <pc:sldMk cId="2168953405" sldId="283"/>
            <ac:spMk id="5" creationId="{0E10888A-6DC5-9675-D7B6-65B52BDD2100}"/>
          </ac:spMkLst>
        </pc:spChg>
        <pc:spChg chg="add del mod">
          <ac:chgData name="Tidimalo Mokgatle" userId="e384d5c442ddc6d6" providerId="LiveId" clId="{ACD915B7-9EA6-426B-BD15-CCC6CD7BA80A}" dt="2026-01-26T11:30:39.320" v="1897" actId="478"/>
          <ac:spMkLst>
            <pc:docMk/>
            <pc:sldMk cId="2168953405" sldId="283"/>
            <ac:spMk id="6" creationId="{E3862B7E-397A-B8AC-5567-61A1FB69BB68}"/>
          </ac:spMkLst>
        </pc:spChg>
        <pc:spChg chg="add mod">
          <ac:chgData name="Tidimalo Mokgatle" userId="e384d5c442ddc6d6" providerId="LiveId" clId="{ACD915B7-9EA6-426B-BD15-CCC6CD7BA80A}" dt="2026-01-26T11:57:18.193" v="2749" actId="207"/>
          <ac:spMkLst>
            <pc:docMk/>
            <pc:sldMk cId="2168953405" sldId="283"/>
            <ac:spMk id="7" creationId="{C894F5C1-DBC3-88BB-F33D-8018C88F6A2D}"/>
          </ac:spMkLst>
        </pc:spChg>
        <pc:spChg chg="mod">
          <ac:chgData name="Tidimalo Mokgatle" userId="e384d5c442ddc6d6" providerId="LiveId" clId="{ACD915B7-9EA6-426B-BD15-CCC6CD7BA80A}" dt="2026-01-26T11:57:03.397" v="2747" actId="207"/>
          <ac:spMkLst>
            <pc:docMk/>
            <pc:sldMk cId="2168953405" sldId="283"/>
            <ac:spMk id="9" creationId="{1BAFC384-F121-EE9C-D3F3-1B7D4C76FA82}"/>
          </ac:spMkLst>
        </pc:spChg>
        <pc:spChg chg="mod">
          <ac:chgData name="Tidimalo Mokgatle" userId="e384d5c442ddc6d6" providerId="LiveId" clId="{ACD915B7-9EA6-426B-BD15-CCC6CD7BA80A}" dt="2026-01-26T11:30:59.154" v="1902" actId="1076"/>
          <ac:spMkLst>
            <pc:docMk/>
            <pc:sldMk cId="2168953405" sldId="283"/>
            <ac:spMk id="10" creationId="{AA96C4C9-2AE3-CA3D-002F-1C211CE68DE4}"/>
          </ac:spMkLst>
        </pc:spChg>
        <pc:spChg chg="mod">
          <ac:chgData name="Tidimalo Mokgatle" userId="e384d5c442ddc6d6" providerId="LiveId" clId="{ACD915B7-9EA6-426B-BD15-CCC6CD7BA80A}" dt="2026-01-26T11:57:26.672" v="2750" actId="1076"/>
          <ac:spMkLst>
            <pc:docMk/>
            <pc:sldMk cId="2168953405" sldId="283"/>
            <ac:spMk id="12" creationId="{DEF03A51-72CE-84B2-6E45-BDC9D5743776}"/>
          </ac:spMkLst>
        </pc:spChg>
        <pc:spChg chg="mod">
          <ac:chgData name="Tidimalo Mokgatle" userId="e384d5c442ddc6d6" providerId="LiveId" clId="{ACD915B7-9EA6-426B-BD15-CCC6CD7BA80A}" dt="2026-01-26T11:31:05.052" v="1903" actId="1076"/>
          <ac:spMkLst>
            <pc:docMk/>
            <pc:sldMk cId="2168953405" sldId="283"/>
            <ac:spMk id="13" creationId="{42F402BF-CC7E-C798-4B48-2F4973840DB8}"/>
          </ac:spMkLst>
        </pc:spChg>
        <pc:spChg chg="add mod">
          <ac:chgData name="Tidimalo Mokgatle" userId="e384d5c442ddc6d6" providerId="LiveId" clId="{ACD915B7-9EA6-426B-BD15-CCC6CD7BA80A}" dt="2026-01-26T11:43:55.654" v="2482" actId="1076"/>
          <ac:spMkLst>
            <pc:docMk/>
            <pc:sldMk cId="2168953405" sldId="283"/>
            <ac:spMk id="14" creationId="{AFE62BC0-4511-051E-F300-20D26407F068}"/>
          </ac:spMkLst>
        </pc:spChg>
        <pc:spChg chg="del mod">
          <ac:chgData name="Tidimalo Mokgatle" userId="e384d5c442ddc6d6" providerId="LiveId" clId="{ACD915B7-9EA6-426B-BD15-CCC6CD7BA80A}" dt="2026-01-26T11:42:30.718" v="2457" actId="478"/>
          <ac:spMkLst>
            <pc:docMk/>
            <pc:sldMk cId="2168953405" sldId="283"/>
            <ac:spMk id="17" creationId="{D690B18A-81C6-6712-F797-A6718A7927B0}"/>
          </ac:spMkLst>
        </pc:spChg>
        <pc:spChg chg="del mod">
          <ac:chgData name="Tidimalo Mokgatle" userId="e384d5c442ddc6d6" providerId="LiveId" clId="{ACD915B7-9EA6-426B-BD15-CCC6CD7BA80A}" dt="2026-01-26T11:44:17.959" v="2489" actId="478"/>
          <ac:spMkLst>
            <pc:docMk/>
            <pc:sldMk cId="2168953405" sldId="283"/>
            <ac:spMk id="18" creationId="{718756D9-9C58-7D6A-9422-CBD6E0442FA7}"/>
          </ac:spMkLst>
        </pc:spChg>
        <pc:picChg chg="mod">
          <ac:chgData name="Tidimalo Mokgatle" userId="e384d5c442ddc6d6" providerId="LiveId" clId="{ACD915B7-9EA6-426B-BD15-CCC6CD7BA80A}" dt="2026-01-26T11:30:59.154" v="1902" actId="1076"/>
          <ac:picMkLst>
            <pc:docMk/>
            <pc:sldMk cId="2168953405" sldId="283"/>
            <ac:picMk id="11" creationId="{8EC952A7-6787-9E8B-F9BC-13E7FB44E767}"/>
          </ac:picMkLst>
        </pc:picChg>
        <pc:picChg chg="add mod">
          <ac:chgData name="Tidimalo Mokgatle" userId="e384d5c442ddc6d6" providerId="LiveId" clId="{ACD915B7-9EA6-426B-BD15-CCC6CD7BA80A}" dt="2026-01-26T11:44:13.432" v="2488" actId="1076"/>
          <ac:picMkLst>
            <pc:docMk/>
            <pc:sldMk cId="2168953405" sldId="283"/>
            <ac:picMk id="15" creationId="{C1788EDB-9C0E-BAE1-8D63-2D66EC2EE181}"/>
          </ac:picMkLst>
        </pc:picChg>
        <pc:picChg chg="mod">
          <ac:chgData name="Tidimalo Mokgatle" userId="e384d5c442ddc6d6" providerId="LiveId" clId="{ACD915B7-9EA6-426B-BD15-CCC6CD7BA80A}" dt="2026-01-26T11:31:05.052" v="1903" actId="1076"/>
          <ac:picMkLst>
            <pc:docMk/>
            <pc:sldMk cId="2168953405" sldId="283"/>
            <ac:picMk id="16" creationId="{2F2DCB01-E3FD-0C63-B980-4747FBAD4B09}"/>
          </ac:picMkLst>
        </pc:picChg>
        <pc:picChg chg="del mod">
          <ac:chgData name="Tidimalo Mokgatle" userId="e384d5c442ddc6d6" providerId="LiveId" clId="{ACD915B7-9EA6-426B-BD15-CCC6CD7BA80A}" dt="2026-01-26T11:44:19.564" v="2490" actId="478"/>
          <ac:picMkLst>
            <pc:docMk/>
            <pc:sldMk cId="2168953405" sldId="283"/>
            <ac:picMk id="19" creationId="{F31F4128-CD2F-439E-9F95-4AC6EA32B009}"/>
          </ac:picMkLst>
        </pc:picChg>
      </pc:sldChg>
      <pc:sldChg chg="modSp new mod">
        <pc:chgData name="Tidimalo Mokgatle" userId="e384d5c442ddc6d6" providerId="LiveId" clId="{ACD915B7-9EA6-426B-BD15-CCC6CD7BA80A}" dt="2026-01-26T12:22:09.493" v="3326" actId="12"/>
        <pc:sldMkLst>
          <pc:docMk/>
          <pc:sldMk cId="1550036936" sldId="284"/>
        </pc:sldMkLst>
        <pc:spChg chg="mod">
          <ac:chgData name="Tidimalo Mokgatle" userId="e384d5c442ddc6d6" providerId="LiveId" clId="{ACD915B7-9EA6-426B-BD15-CCC6CD7BA80A}" dt="2026-01-26T11:48:18.778" v="2642" actId="20577"/>
          <ac:spMkLst>
            <pc:docMk/>
            <pc:sldMk cId="1550036936" sldId="284"/>
            <ac:spMk id="2" creationId="{CBF2184B-B74E-6309-49F5-5DA2D56CB160}"/>
          </ac:spMkLst>
        </pc:spChg>
        <pc:spChg chg="mod">
          <ac:chgData name="Tidimalo Mokgatle" userId="e384d5c442ddc6d6" providerId="LiveId" clId="{ACD915B7-9EA6-426B-BD15-CCC6CD7BA80A}" dt="2026-01-26T12:22:09.493" v="3326" actId="12"/>
          <ac:spMkLst>
            <pc:docMk/>
            <pc:sldMk cId="1550036936" sldId="284"/>
            <ac:spMk id="4" creationId="{5D5B8814-F5BB-4B34-5F6D-0C89FCD898CE}"/>
          </ac:spMkLst>
        </pc:spChg>
      </pc:sldChg>
      <pc:sldChg chg="addSp delSp modSp new mod modNotesTx">
        <pc:chgData name="Tidimalo Mokgatle" userId="e384d5c442ddc6d6" providerId="LiveId" clId="{ACD915B7-9EA6-426B-BD15-CCC6CD7BA80A}" dt="2026-01-26T13:21:59.981" v="4358" actId="20577"/>
        <pc:sldMkLst>
          <pc:docMk/>
          <pc:sldMk cId="4154220617" sldId="285"/>
        </pc:sldMkLst>
        <pc:spChg chg="mod">
          <ac:chgData name="Tidimalo Mokgatle" userId="e384d5c442ddc6d6" providerId="LiveId" clId="{ACD915B7-9EA6-426B-BD15-CCC6CD7BA80A}" dt="2026-01-26T13:21:59.981" v="4358" actId="20577"/>
          <ac:spMkLst>
            <pc:docMk/>
            <pc:sldMk cId="4154220617" sldId="285"/>
            <ac:spMk id="2" creationId="{058EE85A-78B9-B2BA-3B14-E7E004A41B29}"/>
          </ac:spMkLst>
        </pc:spChg>
        <pc:spChg chg="del mod">
          <ac:chgData name="Tidimalo Mokgatle" userId="e384d5c442ddc6d6" providerId="LiveId" clId="{ACD915B7-9EA6-426B-BD15-CCC6CD7BA80A}" dt="2026-01-26T12:07:26.508" v="2946" actId="478"/>
          <ac:spMkLst>
            <pc:docMk/>
            <pc:sldMk cId="4154220617" sldId="285"/>
            <ac:spMk id="4" creationId="{F6DE830E-8904-9E8E-6B8D-C6D50ED80E2C}"/>
          </ac:spMkLst>
        </pc:spChg>
        <pc:spChg chg="add del mod">
          <ac:chgData name="Tidimalo Mokgatle" userId="e384d5c442ddc6d6" providerId="LiveId" clId="{ACD915B7-9EA6-426B-BD15-CCC6CD7BA80A}" dt="2026-01-26T12:07:22.003" v="2945" actId="478"/>
          <ac:spMkLst>
            <pc:docMk/>
            <pc:sldMk cId="4154220617" sldId="285"/>
            <ac:spMk id="5" creationId="{7979C514-B53E-4BB7-428E-453C3EA8EA1A}"/>
          </ac:spMkLst>
        </pc:spChg>
        <pc:spChg chg="add del mod">
          <ac:chgData name="Tidimalo Mokgatle" userId="e384d5c442ddc6d6" providerId="LiveId" clId="{ACD915B7-9EA6-426B-BD15-CCC6CD7BA80A}" dt="2026-01-26T12:19:00.577" v="3309" actId="478"/>
          <ac:spMkLst>
            <pc:docMk/>
            <pc:sldMk cId="4154220617" sldId="285"/>
            <ac:spMk id="6" creationId="{CA611F2F-FFA0-F458-3147-990C9CC0E5EB}"/>
          </ac:spMkLst>
        </pc:spChg>
        <pc:spChg chg="add del mod">
          <ac:chgData name="Tidimalo Mokgatle" userId="e384d5c442ddc6d6" providerId="LiveId" clId="{ACD915B7-9EA6-426B-BD15-CCC6CD7BA80A}" dt="2026-01-26T12:07:29.083" v="2947" actId="478"/>
          <ac:spMkLst>
            <pc:docMk/>
            <pc:sldMk cId="4154220617" sldId="285"/>
            <ac:spMk id="9" creationId="{2F211336-D625-3C86-E393-5ABDE8DC029E}"/>
          </ac:spMkLst>
        </pc:spChg>
        <pc:spChg chg="add mod">
          <ac:chgData name="Tidimalo Mokgatle" userId="e384d5c442ddc6d6" providerId="LiveId" clId="{ACD915B7-9EA6-426B-BD15-CCC6CD7BA80A}" dt="2026-01-26T12:39:17.731" v="3502" actId="113"/>
          <ac:spMkLst>
            <pc:docMk/>
            <pc:sldMk cId="4154220617" sldId="285"/>
            <ac:spMk id="10" creationId="{945988B8-6CA6-D821-BBE1-74AA03C0D6AB}"/>
          </ac:spMkLst>
        </pc:spChg>
        <pc:graphicFrameChg chg="add mod modGraphic">
          <ac:chgData name="Tidimalo Mokgatle" userId="e384d5c442ddc6d6" providerId="LiveId" clId="{ACD915B7-9EA6-426B-BD15-CCC6CD7BA80A}" dt="2026-01-26T13:21:33.556" v="4307" actId="1076"/>
          <ac:graphicFrameMkLst>
            <pc:docMk/>
            <pc:sldMk cId="4154220617" sldId="285"/>
            <ac:graphicFrameMk id="7" creationId="{B45C020B-7E03-88E4-5F39-985333B0CDF1}"/>
          </ac:graphicFrameMkLst>
        </pc:graphicFrameChg>
        <pc:graphicFrameChg chg="add mod modGraphic">
          <ac:chgData name="Tidimalo Mokgatle" userId="e384d5c442ddc6d6" providerId="LiveId" clId="{ACD915B7-9EA6-426B-BD15-CCC6CD7BA80A}" dt="2026-01-26T13:21:29.543" v="4306" actId="1076"/>
          <ac:graphicFrameMkLst>
            <pc:docMk/>
            <pc:sldMk cId="4154220617" sldId="285"/>
            <ac:graphicFrameMk id="11" creationId="{3E03E859-C7D3-8ED2-5966-22FD78EED381}"/>
          </ac:graphicFrameMkLst>
        </pc:graphicFrameChg>
        <pc:picChg chg="add del mod">
          <ac:chgData name="Tidimalo Mokgatle" userId="e384d5c442ddc6d6" providerId="LiveId" clId="{ACD915B7-9EA6-426B-BD15-CCC6CD7BA80A}" dt="2026-01-26T13:21:16.809" v="4304" actId="478"/>
          <ac:picMkLst>
            <pc:docMk/>
            <pc:sldMk cId="4154220617" sldId="285"/>
            <ac:picMk id="13" creationId="{BA41D7C9-26BD-F763-0C7A-9B23AFDB0B16}"/>
          </ac:picMkLst>
        </pc:picChg>
        <pc:picChg chg="add del mod">
          <ac:chgData name="Tidimalo Mokgatle" userId="e384d5c442ddc6d6" providerId="LiveId" clId="{ACD915B7-9EA6-426B-BD15-CCC6CD7BA80A}" dt="2026-01-26T13:21:18.229" v="4305" actId="478"/>
          <ac:picMkLst>
            <pc:docMk/>
            <pc:sldMk cId="4154220617" sldId="285"/>
            <ac:picMk id="15" creationId="{34148171-1EA4-CFC6-5FDF-6C8A08916051}"/>
          </ac:picMkLst>
        </pc:picChg>
      </pc:sldChg>
      <pc:sldChg chg="addSp delSp modSp new mod modClrScheme chgLayout">
        <pc:chgData name="Tidimalo Mokgatle" userId="e384d5c442ddc6d6" providerId="LiveId" clId="{ACD915B7-9EA6-426B-BD15-CCC6CD7BA80A}" dt="2026-01-26T13:54:30.709" v="4494" actId="20577"/>
        <pc:sldMkLst>
          <pc:docMk/>
          <pc:sldMk cId="1610997876" sldId="286"/>
        </pc:sldMkLst>
        <pc:spChg chg="mod">
          <ac:chgData name="Tidimalo Mokgatle" userId="e384d5c442ddc6d6" providerId="LiveId" clId="{ACD915B7-9EA6-426B-BD15-CCC6CD7BA80A}" dt="2026-01-26T13:54:30.709" v="4494" actId="20577"/>
          <ac:spMkLst>
            <pc:docMk/>
            <pc:sldMk cId="1610997876" sldId="286"/>
            <ac:spMk id="2" creationId="{5F8E49FF-33D7-F5DD-A259-DB34726BEBE4}"/>
          </ac:spMkLst>
        </pc:spChg>
        <pc:spChg chg="add del mod">
          <ac:chgData name="Tidimalo Mokgatle" userId="e384d5c442ddc6d6" providerId="LiveId" clId="{ACD915B7-9EA6-426B-BD15-CCC6CD7BA80A}" dt="2026-01-26T13:02:53.575" v="3933" actId="478"/>
          <ac:spMkLst>
            <pc:docMk/>
            <pc:sldMk cId="1610997876" sldId="286"/>
            <ac:spMk id="3" creationId="{EEAD5205-3BF0-B6B4-4E11-5DE9ADC45F9D}"/>
          </ac:spMkLst>
        </pc:spChg>
        <pc:spChg chg="add">
          <ac:chgData name="Tidimalo Mokgatle" userId="e384d5c442ddc6d6" providerId="LiveId" clId="{ACD915B7-9EA6-426B-BD15-CCC6CD7BA80A}" dt="2026-01-26T13:02:06.993" v="3871"/>
          <ac:spMkLst>
            <pc:docMk/>
            <pc:sldMk cId="1610997876" sldId="286"/>
            <ac:spMk id="4" creationId="{2ECD0603-90CB-CF11-7554-6BBCD03AE6FE}"/>
          </ac:spMkLst>
        </pc:spChg>
        <pc:spChg chg="add">
          <ac:chgData name="Tidimalo Mokgatle" userId="e384d5c442ddc6d6" providerId="LiveId" clId="{ACD915B7-9EA6-426B-BD15-CCC6CD7BA80A}" dt="2026-01-26T13:02:15.791" v="3873"/>
          <ac:spMkLst>
            <pc:docMk/>
            <pc:sldMk cId="1610997876" sldId="286"/>
            <ac:spMk id="5" creationId="{EEBDB934-5DC9-4191-0262-22F4EE7DFD1A}"/>
          </ac:spMkLst>
        </pc:spChg>
        <pc:spChg chg="add">
          <ac:chgData name="Tidimalo Mokgatle" userId="e384d5c442ddc6d6" providerId="LiveId" clId="{ACD915B7-9EA6-426B-BD15-CCC6CD7BA80A}" dt="2026-01-26T13:02:23.014" v="3884"/>
          <ac:spMkLst>
            <pc:docMk/>
            <pc:sldMk cId="1610997876" sldId="286"/>
            <ac:spMk id="6" creationId="{EA9A064A-3DA7-E395-58D5-555BEB09744B}"/>
          </ac:spMkLst>
        </pc:spChg>
        <pc:spChg chg="add mod">
          <ac:chgData name="Tidimalo Mokgatle" userId="e384d5c442ddc6d6" providerId="LiveId" clId="{ACD915B7-9EA6-426B-BD15-CCC6CD7BA80A}" dt="2026-01-26T13:18:04.228" v="4291" actId="20577"/>
          <ac:spMkLst>
            <pc:docMk/>
            <pc:sldMk cId="1610997876" sldId="286"/>
            <ac:spMk id="7" creationId="{5551C039-AD37-8198-2086-02540D561A4A}"/>
          </ac:spMkLst>
        </pc:spChg>
      </pc:sldChg>
      <pc:sldChg chg="modSp add del mod">
        <pc:chgData name="Tidimalo Mokgatle" userId="e384d5c442ddc6d6" providerId="LiveId" clId="{ACD915B7-9EA6-426B-BD15-CCC6CD7BA80A}" dt="2026-01-26T12:23:04.118" v="3331" actId="47"/>
        <pc:sldMkLst>
          <pc:docMk/>
          <pc:sldMk cId="3974427032" sldId="286"/>
        </pc:sldMkLst>
        <pc:spChg chg="mod">
          <ac:chgData name="Tidimalo Mokgatle" userId="e384d5c442ddc6d6" providerId="LiveId" clId="{ACD915B7-9EA6-426B-BD15-CCC6CD7BA80A}" dt="2026-01-26T12:22:50.268" v="3330" actId="14100"/>
          <ac:spMkLst>
            <pc:docMk/>
            <pc:sldMk cId="3974427032" sldId="286"/>
            <ac:spMk id="8" creationId="{28086354-98CB-5E81-2091-EC1CA1ABB87F}"/>
          </ac:spMkLst>
        </pc:spChg>
      </pc:sldChg>
      <pc:sldChg chg="addSp delSp modSp add mod">
        <pc:chgData name="Tidimalo Mokgatle" userId="e384d5c442ddc6d6" providerId="LiveId" clId="{ACD915B7-9EA6-426B-BD15-CCC6CD7BA80A}" dt="2026-01-26T13:25:56.145" v="4466" actId="1076"/>
        <pc:sldMkLst>
          <pc:docMk/>
          <pc:sldMk cId="905578343" sldId="287"/>
        </pc:sldMkLst>
        <pc:spChg chg="mod">
          <ac:chgData name="Tidimalo Mokgatle" userId="e384d5c442ddc6d6" providerId="LiveId" clId="{ACD915B7-9EA6-426B-BD15-CCC6CD7BA80A}" dt="2026-01-26T13:23:25.439" v="4368" actId="20577"/>
          <ac:spMkLst>
            <pc:docMk/>
            <pc:sldMk cId="905578343" sldId="287"/>
            <ac:spMk id="2" creationId="{1FB099F7-CB65-B9B0-3472-0B73129D3A79}"/>
          </ac:spMkLst>
        </pc:spChg>
        <pc:spChg chg="del mod">
          <ac:chgData name="Tidimalo Mokgatle" userId="e384d5c442ddc6d6" providerId="LiveId" clId="{ACD915B7-9EA6-426B-BD15-CCC6CD7BA80A}" dt="2026-01-26T12:44:38.045" v="3611"/>
          <ac:spMkLst>
            <pc:docMk/>
            <pc:sldMk cId="905578343" sldId="287"/>
            <ac:spMk id="3" creationId="{35ABD732-6B84-0D9C-1774-21B6C2A6CA66}"/>
          </ac:spMkLst>
        </pc:spChg>
        <pc:spChg chg="add mod">
          <ac:chgData name="Tidimalo Mokgatle" userId="e384d5c442ddc6d6" providerId="LiveId" clId="{ACD915B7-9EA6-426B-BD15-CCC6CD7BA80A}" dt="2026-01-26T13:25:56.145" v="4466" actId="1076"/>
          <ac:spMkLst>
            <pc:docMk/>
            <pc:sldMk cId="905578343" sldId="287"/>
            <ac:spMk id="4" creationId="{2963273D-61E7-C72C-FEA2-F3B48854ECE5}"/>
          </ac:spMkLst>
        </pc:spChg>
        <pc:spChg chg="add mod">
          <ac:chgData name="Tidimalo Mokgatle" userId="e384d5c442ddc6d6" providerId="LiveId" clId="{ACD915B7-9EA6-426B-BD15-CCC6CD7BA80A}" dt="2026-01-26T12:53:40.067" v="3779" actId="1076"/>
          <ac:spMkLst>
            <pc:docMk/>
            <pc:sldMk cId="905578343" sldId="287"/>
            <ac:spMk id="5" creationId="{3AFE5C5C-2ED7-7D97-5FCC-98B2C0E4E9C3}"/>
          </ac:spMkLst>
        </pc:spChg>
      </pc:sldChg>
      <pc:sldChg chg="add del">
        <pc:chgData name="Tidimalo Mokgatle" userId="e384d5c442ddc6d6" providerId="LiveId" clId="{ACD915B7-9EA6-426B-BD15-CCC6CD7BA80A}" dt="2026-01-26T12:37:12.959" v="3483" actId="47"/>
        <pc:sldMkLst>
          <pc:docMk/>
          <pc:sldMk cId="3775146806" sldId="28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5_D5A50946.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Green Horizon Bank</c:v>
                </c:pt>
              </c:strCache>
            </c:strRef>
          </c:tx>
          <c:spPr>
            <a:solidFill>
              <a:srgbClr val="006241"/>
            </a:solidFill>
            <a:ln>
              <a:noFill/>
            </a:ln>
            <a:effectLst/>
          </c:spPr>
          <c:invertIfNegative val="0"/>
          <c:cat>
            <c:strRef>
              <c:f>Sheet1!$A$3:$A$6</c:f>
              <c:strCache>
                <c:ptCount val="2"/>
                <c:pt idx="0">
                  <c:v>Women</c:v>
                </c:pt>
                <c:pt idx="1">
                  <c:v>Underrepresented minorities</c:v>
                </c:pt>
              </c:strCache>
            </c:strRef>
          </c:cat>
          <c:val>
            <c:numRef>
              <c:f>Sheet1!$B$3:$B$6</c:f>
              <c:numCache>
                <c:formatCode>General</c:formatCode>
                <c:ptCount val="4"/>
                <c:pt idx="0">
                  <c:v>50</c:v>
                </c:pt>
                <c:pt idx="1">
                  <c:v>30</c:v>
                </c:pt>
              </c:numCache>
            </c:numRef>
          </c:val>
          <c:extLst>
            <c:ext xmlns:c16="http://schemas.microsoft.com/office/drawing/2014/chart" uri="{C3380CC4-5D6E-409C-BE32-E72D297353CC}">
              <c16:uniqueId val="{00000000-8ACF-4010-BF80-C2E088DD1E22}"/>
            </c:ext>
          </c:extLst>
        </c:ser>
        <c:ser>
          <c:idx val="1"/>
          <c:order val="1"/>
          <c:tx>
            <c:strRef>
              <c:f>Sheet1!$C$1</c:f>
              <c:strCache>
                <c:ptCount val="1"/>
                <c:pt idx="0">
                  <c:v>Blue Earth Finance</c:v>
                </c:pt>
              </c:strCache>
            </c:strRef>
          </c:tx>
          <c:spPr>
            <a:solidFill>
              <a:srgbClr val="00E777"/>
            </a:solidFill>
            <a:ln>
              <a:noFill/>
            </a:ln>
            <a:effectLst/>
          </c:spPr>
          <c:invertIfNegative val="0"/>
          <c:cat>
            <c:strRef>
              <c:f>Sheet1!$A$3:$A$6</c:f>
              <c:strCache>
                <c:ptCount val="2"/>
                <c:pt idx="0">
                  <c:v>Women</c:v>
                </c:pt>
                <c:pt idx="1">
                  <c:v>Underrepresented minorities</c:v>
                </c:pt>
              </c:strCache>
            </c:strRef>
          </c:cat>
          <c:val>
            <c:numRef>
              <c:f>Sheet1!$C$3:$C$6</c:f>
              <c:numCache>
                <c:formatCode>General</c:formatCode>
                <c:ptCount val="4"/>
                <c:pt idx="0">
                  <c:v>40</c:v>
                </c:pt>
                <c:pt idx="1">
                  <c:v>20</c:v>
                </c:pt>
              </c:numCache>
            </c:numRef>
          </c:val>
          <c:extLst>
            <c:ext xmlns:c16="http://schemas.microsoft.com/office/drawing/2014/chart" uri="{C3380CC4-5D6E-409C-BE32-E72D297353CC}">
              <c16:uniqueId val="{00000001-8ACF-4010-BF80-C2E088DD1E22}"/>
            </c:ext>
          </c:extLst>
        </c:ser>
        <c:ser>
          <c:idx val="2"/>
          <c:order val="2"/>
          <c:tx>
            <c:strRef>
              <c:f>Sheet1!$D$1</c:f>
              <c:strCache>
                <c:ptCount val="1"/>
                <c:pt idx="0">
                  <c:v>  </c:v>
                </c:pt>
              </c:strCache>
            </c:strRef>
          </c:tx>
          <c:spPr>
            <a:solidFill>
              <a:schemeClr val="accent3"/>
            </a:solidFill>
            <a:ln>
              <a:noFill/>
            </a:ln>
            <a:effectLst/>
          </c:spPr>
          <c:invertIfNegative val="0"/>
          <c:cat>
            <c:strRef>
              <c:f>Sheet1!$A$3:$A$6</c:f>
              <c:strCache>
                <c:ptCount val="2"/>
                <c:pt idx="0">
                  <c:v>Women</c:v>
                </c:pt>
                <c:pt idx="1">
                  <c:v>Underrepresented minorities</c:v>
                </c:pt>
              </c:strCache>
            </c:strRef>
          </c:cat>
          <c:val>
            <c:numRef>
              <c:f>Sheet1!$D$3:$D$6</c:f>
              <c:numCache>
                <c:formatCode>General</c:formatCode>
                <c:ptCount val="4"/>
              </c:numCache>
            </c:numRef>
          </c:val>
          <c:extLst>
            <c:ext xmlns:c16="http://schemas.microsoft.com/office/drawing/2014/chart" uri="{C3380CC4-5D6E-409C-BE32-E72D297353CC}">
              <c16:uniqueId val="{00000002-8ACF-4010-BF80-C2E088DD1E22}"/>
            </c:ext>
          </c:extLst>
        </c:ser>
        <c:dLbls>
          <c:showLegendKey val="0"/>
          <c:showVal val="0"/>
          <c:showCatName val="0"/>
          <c:showSerName val="0"/>
          <c:showPercent val="0"/>
          <c:showBubbleSize val="0"/>
        </c:dLbls>
        <c:gapWidth val="219"/>
        <c:overlap val="-27"/>
        <c:axId val="1430133247"/>
        <c:axId val="1430151967"/>
      </c:barChart>
      <c:catAx>
        <c:axId val="1430133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51967"/>
        <c:crosses val="autoZero"/>
        <c:auto val="1"/>
        <c:lblAlgn val="ctr"/>
        <c:lblOffset val="100"/>
        <c:noMultiLvlLbl val="0"/>
      </c:catAx>
      <c:valAx>
        <c:axId val="14301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133247"/>
        <c:crosses val="autoZero"/>
        <c:crossBetween val="between"/>
      </c:valAx>
      <c:spPr>
        <a:noFill/>
        <a:ln>
          <a:noFill/>
        </a:ln>
        <a:effectLst/>
      </c:spPr>
    </c:plotArea>
    <c:legend>
      <c:legendPos val="b"/>
      <c:layout>
        <c:manualLayout>
          <c:xMode val="edge"/>
          <c:yMode val="edge"/>
          <c:x val="4.8208775209053784E-2"/>
          <c:y val="0.9060098891919427"/>
          <c:w val="0.82706545899238448"/>
          <c:h val="7.2680331213261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8C4B6-AB0A-420E-8F42-D0A45CA39715}" type="datetimeFigureOut">
              <a:rPr lang="en-US" smtClean="0"/>
              <a:t>1/26/2026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138AB-896C-4C75-BAC9-5C89EDDFC026}" type="slidenum">
              <a:rPr lang="en-US" smtClean="0"/>
              <a:t>‹#›</a:t>
            </a:fld>
            <a:endParaRPr lang="en-US"/>
          </a:p>
        </p:txBody>
      </p:sp>
    </p:spTree>
    <p:extLst>
      <p:ext uri="{BB962C8B-B14F-4D97-AF65-F5344CB8AC3E}">
        <p14:creationId xmlns:p14="http://schemas.microsoft.com/office/powerpoint/2010/main" val="61630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38AB-896C-4C75-BAC9-5C89EDDFC026}" type="slidenum">
              <a:rPr lang="en-US" smtClean="0"/>
              <a:t>5</a:t>
            </a:fld>
            <a:endParaRPr lang="en-US"/>
          </a:p>
        </p:txBody>
      </p:sp>
    </p:spTree>
    <p:extLst>
      <p:ext uri="{BB962C8B-B14F-4D97-AF65-F5344CB8AC3E}">
        <p14:creationId xmlns:p14="http://schemas.microsoft.com/office/powerpoint/2010/main" val="317934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GHB stronger ESG performance </a:t>
            </a:r>
          </a:p>
          <a:p>
            <a:pPr marL="171450" indent="-171450">
              <a:buFontTx/>
              <a:buChar char="-"/>
            </a:pPr>
            <a:r>
              <a:rPr lang="en-US"/>
              <a:t>Outperforms</a:t>
            </a:r>
          </a:p>
        </p:txBody>
      </p:sp>
      <p:sp>
        <p:nvSpPr>
          <p:cNvPr id="4" name="Slide Number Placeholder 3"/>
          <p:cNvSpPr>
            <a:spLocks noGrp="1"/>
          </p:cNvSpPr>
          <p:nvPr>
            <p:ph type="sldNum" sz="quarter" idx="5"/>
          </p:nvPr>
        </p:nvSpPr>
        <p:spPr/>
        <p:txBody>
          <a:bodyPr/>
          <a:lstStyle/>
          <a:p>
            <a:fld id="{768138AB-896C-4C75-BAC9-5C89EDDFC026}" type="slidenum">
              <a:rPr lang="en-US" smtClean="0"/>
              <a:t>6</a:t>
            </a:fld>
            <a:endParaRPr lang="en-US"/>
          </a:p>
        </p:txBody>
      </p:sp>
    </p:spTree>
    <p:extLst>
      <p:ext uri="{BB962C8B-B14F-4D97-AF65-F5344CB8AC3E}">
        <p14:creationId xmlns:p14="http://schemas.microsoft.com/office/powerpoint/2010/main" val="155813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Risk-adjusted return on capital (RAROC):</a:t>
            </a:r>
          </a:p>
        </p:txBody>
      </p:sp>
      <p:sp>
        <p:nvSpPr>
          <p:cNvPr id="4" name="Slide Number Placeholder 3"/>
          <p:cNvSpPr>
            <a:spLocks noGrp="1"/>
          </p:cNvSpPr>
          <p:nvPr>
            <p:ph type="sldNum" sz="quarter" idx="5"/>
          </p:nvPr>
        </p:nvSpPr>
        <p:spPr/>
        <p:txBody>
          <a:bodyPr/>
          <a:lstStyle/>
          <a:p>
            <a:fld id="{768138AB-896C-4C75-BAC9-5C89EDDFC026}" type="slidenum">
              <a:rPr lang="en-US" smtClean="0"/>
              <a:t>8</a:t>
            </a:fld>
            <a:endParaRPr lang="en-US"/>
          </a:p>
        </p:txBody>
      </p:sp>
    </p:spTree>
    <p:extLst>
      <p:ext uri="{BB962C8B-B14F-4D97-AF65-F5344CB8AC3E}">
        <p14:creationId xmlns:p14="http://schemas.microsoft.com/office/powerpoint/2010/main" val="2900027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erson with curly hair wearing glasses&#10;&#10;Description automatically generated">
            <a:extLst>
              <a:ext uri="{FF2B5EF4-FFF2-40B4-BE49-F238E27FC236}">
                <a16:creationId xmlns:a16="http://schemas.microsoft.com/office/drawing/2014/main" id="{8718F05F-0AE8-4611-FE5B-73BE5C7E9EA1}"/>
              </a:ext>
            </a:extLst>
          </p:cNvPr>
          <p:cNvPicPr>
            <a:picLocks noChangeAspect="1"/>
          </p:cNvPicPr>
          <p:nvPr userDrawn="1"/>
        </p:nvPicPr>
        <p:blipFill>
          <a:blip r:embed="rId2"/>
          <a:stretch>
            <a:fillRect/>
          </a:stretch>
        </p:blipFill>
        <p:spPr>
          <a:xfrm>
            <a:off x="0" y="7729"/>
            <a:ext cx="12192000" cy="6850271"/>
          </a:xfrm>
          <a:prstGeom prst="rect">
            <a:avLst/>
          </a:prstGeom>
        </p:spPr>
      </p:pic>
      <p:pic>
        <p:nvPicPr>
          <p:cNvPr id="14" name="Picture 13" descr="A green letter b on a black background&#10;&#10;Description automatically generated">
            <a:extLst>
              <a:ext uri="{FF2B5EF4-FFF2-40B4-BE49-F238E27FC236}">
                <a16:creationId xmlns:a16="http://schemas.microsoft.com/office/drawing/2014/main" id="{FFAB968C-6A8C-60BB-D52A-6556CC029603}"/>
              </a:ext>
            </a:extLst>
          </p:cNvPr>
          <p:cNvPicPr>
            <a:picLocks noChangeAspect="1"/>
          </p:cNvPicPr>
          <p:nvPr userDrawn="1"/>
        </p:nvPicPr>
        <p:blipFill>
          <a:blip r:embed="rId3"/>
          <a:stretch>
            <a:fillRect/>
          </a:stretch>
        </p:blipFill>
        <p:spPr>
          <a:xfrm>
            <a:off x="9971275" y="5467238"/>
            <a:ext cx="1554418" cy="199650"/>
          </a:xfrm>
          <a:prstGeom prst="rect">
            <a:avLst/>
          </a:prstGeom>
        </p:spPr>
      </p:pic>
      <p:pic>
        <p:nvPicPr>
          <p:cNvPr id="18" name="Picture 17">
            <a:extLst>
              <a:ext uri="{FF2B5EF4-FFF2-40B4-BE49-F238E27FC236}">
                <a16:creationId xmlns:a16="http://schemas.microsoft.com/office/drawing/2014/main" id="{91B2792D-CE6D-07CB-D3AC-5F9BA133F082}"/>
              </a:ext>
            </a:extLst>
          </p:cNvPr>
          <p:cNvPicPr>
            <a:picLocks noChangeAspect="1"/>
          </p:cNvPicPr>
          <p:nvPr userDrawn="1"/>
        </p:nvPicPr>
        <p:blipFill>
          <a:blip r:embed="rId4"/>
          <a:stretch>
            <a:fillRect/>
          </a:stretch>
        </p:blipFill>
        <p:spPr>
          <a:xfrm>
            <a:off x="666307" y="5467238"/>
            <a:ext cx="2778642" cy="238169"/>
          </a:xfrm>
          <a:prstGeom prst="rect">
            <a:avLst/>
          </a:prstGeom>
        </p:spPr>
      </p:pic>
      <p:sp>
        <p:nvSpPr>
          <p:cNvPr id="19" name="TextBox 18">
            <a:extLst>
              <a:ext uri="{FF2B5EF4-FFF2-40B4-BE49-F238E27FC236}">
                <a16:creationId xmlns:a16="http://schemas.microsoft.com/office/drawing/2014/main" id="{29602AA2-A2D6-FBE2-1604-45368A34B7FF}"/>
              </a:ext>
            </a:extLst>
          </p:cNvPr>
          <p:cNvSpPr txBox="1"/>
          <p:nvPr userDrawn="1"/>
        </p:nvSpPr>
        <p:spPr>
          <a:xfrm>
            <a:off x="574157" y="5819245"/>
            <a:ext cx="5911703" cy="200055"/>
          </a:xfrm>
          <a:prstGeom prst="rect">
            <a:avLst/>
          </a:prstGeom>
          <a:noFill/>
        </p:spPr>
        <p:txBody>
          <a:bodyPr wrap="square" rtlCol="0">
            <a:spAutoFit/>
          </a:bodyPr>
          <a:lstStyle/>
          <a:p>
            <a:r>
              <a:rPr lang="en-US" sz="700">
                <a:solidFill>
                  <a:schemeClr val="bg1"/>
                </a:solidFill>
                <a:latin typeface="Libre Franklin" pitchFamily="2" charset="77"/>
              </a:rPr>
              <a:t>Nedbank Ltd Reg No 1951/000009/06. </a:t>
            </a:r>
            <a:r>
              <a:rPr lang="en-US" sz="700" err="1">
                <a:solidFill>
                  <a:schemeClr val="bg1"/>
                </a:solidFill>
                <a:latin typeface="Libre Franklin" pitchFamily="2" charset="77"/>
              </a:rPr>
              <a:t>Licenced</a:t>
            </a:r>
            <a:r>
              <a:rPr lang="en-US" sz="700">
                <a:solidFill>
                  <a:schemeClr val="bg1"/>
                </a:solidFill>
                <a:latin typeface="Libre Franklin" pitchFamily="2" charset="77"/>
              </a:rPr>
              <a:t> financial services and registered credit provider (NCRCP16).</a:t>
            </a:r>
          </a:p>
        </p:txBody>
      </p:sp>
      <p:sp>
        <p:nvSpPr>
          <p:cNvPr id="27" name="Text Placeholder 17">
            <a:extLst>
              <a:ext uri="{FF2B5EF4-FFF2-40B4-BE49-F238E27FC236}">
                <a16:creationId xmlns:a16="http://schemas.microsoft.com/office/drawing/2014/main" id="{97272240-3E9C-D7D0-13FE-E5CFD6124DBD}"/>
              </a:ext>
            </a:extLst>
          </p:cNvPr>
          <p:cNvSpPr>
            <a:spLocks noGrp="1"/>
          </p:cNvSpPr>
          <p:nvPr>
            <p:ph type="body" sz="quarter" idx="11" hasCustomPrompt="1"/>
          </p:nvPr>
        </p:nvSpPr>
        <p:spPr>
          <a:xfrm>
            <a:off x="574156" y="4813595"/>
            <a:ext cx="10951533" cy="341632"/>
          </a:xfrm>
        </p:spPr>
        <p:txBody>
          <a:bodyPr wrap="square">
            <a:spAutoFit/>
          </a:bodyPr>
          <a:lstStyle>
            <a:lvl1pPr marL="0" indent="0">
              <a:buNone/>
              <a:defRPr sz="1800" b="1">
                <a:solidFill>
                  <a:schemeClr val="bg1"/>
                </a:solidFill>
                <a:latin typeface="Libre Franklin" pitchFamily="2" charset="77"/>
              </a:defRPr>
            </a:lvl1pPr>
          </a:lstStyle>
          <a:p>
            <a:pPr lvl="0"/>
            <a:r>
              <a:rPr lang="en-US"/>
              <a:t>00/0000/00</a:t>
            </a:r>
          </a:p>
        </p:txBody>
      </p:sp>
      <p:pic>
        <p:nvPicPr>
          <p:cNvPr id="28" name="Picture 27" descr="A green and white logo&#10;&#10;Description automatically generated">
            <a:extLst>
              <a:ext uri="{FF2B5EF4-FFF2-40B4-BE49-F238E27FC236}">
                <a16:creationId xmlns:a16="http://schemas.microsoft.com/office/drawing/2014/main" id="{423D8603-D106-8C82-9762-84CE392AFD36}"/>
              </a:ext>
            </a:extLst>
          </p:cNvPr>
          <p:cNvPicPr>
            <a:picLocks noChangeAspect="1"/>
          </p:cNvPicPr>
          <p:nvPr userDrawn="1"/>
        </p:nvPicPr>
        <p:blipFill>
          <a:blip r:embed="rId5"/>
          <a:stretch>
            <a:fillRect/>
          </a:stretch>
        </p:blipFill>
        <p:spPr>
          <a:xfrm>
            <a:off x="10185547" y="666307"/>
            <a:ext cx="1106230" cy="1133544"/>
          </a:xfrm>
          <a:prstGeom prst="rect">
            <a:avLst/>
          </a:prstGeom>
        </p:spPr>
      </p:pic>
      <p:sp>
        <p:nvSpPr>
          <p:cNvPr id="29" name="Title 14">
            <a:extLst>
              <a:ext uri="{FF2B5EF4-FFF2-40B4-BE49-F238E27FC236}">
                <a16:creationId xmlns:a16="http://schemas.microsoft.com/office/drawing/2014/main" id="{396D86E5-2314-0846-027C-3EA3CB3BB58C}"/>
              </a:ext>
            </a:extLst>
          </p:cNvPr>
          <p:cNvSpPr>
            <a:spLocks noGrp="1"/>
          </p:cNvSpPr>
          <p:nvPr>
            <p:ph type="title" hasCustomPrompt="1"/>
          </p:nvPr>
        </p:nvSpPr>
        <p:spPr>
          <a:xfrm>
            <a:off x="574157" y="1973086"/>
            <a:ext cx="10951534" cy="1311128"/>
          </a:xfrm>
        </p:spPr>
        <p:txBody>
          <a:bodyPr anchor="t" anchorCtr="0">
            <a:spAutoFit/>
          </a:bodyPr>
          <a:lstStyle>
            <a:lvl1pPr>
              <a:defRPr b="1">
                <a:solidFill>
                  <a:schemeClr val="bg1"/>
                </a:solidFill>
                <a:latin typeface="Libre Franklin" pitchFamily="2" charset="77"/>
              </a:defRPr>
            </a:lvl1pPr>
          </a:lstStyle>
          <a:p>
            <a:r>
              <a:rPr lang="en-GB"/>
              <a:t>Headline</a:t>
            </a:r>
            <a:br>
              <a:rPr lang="en-GB"/>
            </a:br>
            <a:r>
              <a:rPr lang="en-GB"/>
              <a:t>goes here</a:t>
            </a:r>
            <a:endParaRPr lang="en-US"/>
          </a:p>
        </p:txBody>
      </p:sp>
      <p:pic>
        <p:nvPicPr>
          <p:cNvPr id="30" name="Picture 29">
            <a:extLst>
              <a:ext uri="{FF2B5EF4-FFF2-40B4-BE49-F238E27FC236}">
                <a16:creationId xmlns:a16="http://schemas.microsoft.com/office/drawing/2014/main" id="{45757B2F-F3B0-B070-422E-2745570527BD}"/>
              </a:ext>
            </a:extLst>
          </p:cNvPr>
          <p:cNvPicPr>
            <a:picLocks noChangeAspect="1"/>
          </p:cNvPicPr>
          <p:nvPr userDrawn="1"/>
        </p:nvPicPr>
        <p:blipFill>
          <a:blip r:embed="rId6"/>
          <a:stretch>
            <a:fillRect/>
          </a:stretch>
        </p:blipFill>
        <p:spPr>
          <a:xfrm>
            <a:off x="558989" y="1533245"/>
            <a:ext cx="214635" cy="293711"/>
          </a:xfrm>
          <a:prstGeom prst="rect">
            <a:avLst/>
          </a:prstGeom>
        </p:spPr>
      </p:pic>
      <p:sp>
        <p:nvSpPr>
          <p:cNvPr id="31" name="Text Placeholder 17">
            <a:extLst>
              <a:ext uri="{FF2B5EF4-FFF2-40B4-BE49-F238E27FC236}">
                <a16:creationId xmlns:a16="http://schemas.microsoft.com/office/drawing/2014/main" id="{A5D3B700-3C2E-599B-D792-13BA141CBD1C}"/>
              </a:ext>
            </a:extLst>
          </p:cNvPr>
          <p:cNvSpPr>
            <a:spLocks noGrp="1"/>
          </p:cNvSpPr>
          <p:nvPr>
            <p:ph type="body" sz="quarter" idx="10" hasCustomPrompt="1"/>
          </p:nvPr>
        </p:nvSpPr>
        <p:spPr>
          <a:xfrm>
            <a:off x="773623" y="1533245"/>
            <a:ext cx="10752067" cy="341632"/>
          </a:xfrm>
        </p:spPr>
        <p:txBody>
          <a:bodyPr wrap="square">
            <a:spAutoFit/>
          </a:bodyPr>
          <a:lstStyle>
            <a:lvl1pPr marL="0" indent="0">
              <a:buNone/>
              <a:defRPr sz="1800">
                <a:solidFill>
                  <a:schemeClr val="bg1"/>
                </a:solidFill>
                <a:latin typeface="Libre Franklin" pitchFamily="2" charset="77"/>
              </a:defRPr>
            </a:lvl1pPr>
          </a:lstStyle>
          <a:p>
            <a:pPr lvl="0"/>
            <a:r>
              <a:rPr lang="en-US"/>
              <a:t>Specialist Training Programme</a:t>
            </a:r>
          </a:p>
        </p:txBody>
      </p:sp>
    </p:spTree>
    <p:extLst>
      <p:ext uri="{BB962C8B-B14F-4D97-AF65-F5344CB8AC3E}">
        <p14:creationId xmlns:p14="http://schemas.microsoft.com/office/powerpoint/2010/main" val="2397403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E5D3-2DDF-A13A-89F6-D1FF67F77CE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5B242D-96B0-F7E7-A0A0-4D2D053112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BC2E5E-D4EB-4386-89C9-7DB769AA6F95}"/>
              </a:ext>
            </a:extLst>
          </p:cNvPr>
          <p:cNvSpPr>
            <a:spLocks noGrp="1"/>
          </p:cNvSpPr>
          <p:nvPr>
            <p:ph type="dt" sz="half" idx="10"/>
          </p:nvPr>
        </p:nvSpPr>
        <p:spPr/>
        <p:txBody>
          <a:bodyPr/>
          <a:lstStyle/>
          <a:p>
            <a:fld id="{F9E82042-39FB-5C46-9F85-6375B4C41287}" type="datetimeFigureOut">
              <a:rPr lang="en-US" smtClean="0"/>
              <a:t>1/26/2026</a:t>
            </a:fld>
            <a:endParaRPr lang="en-US"/>
          </a:p>
        </p:txBody>
      </p:sp>
      <p:sp>
        <p:nvSpPr>
          <p:cNvPr id="5" name="Footer Placeholder 4">
            <a:extLst>
              <a:ext uri="{FF2B5EF4-FFF2-40B4-BE49-F238E27FC236}">
                <a16:creationId xmlns:a16="http://schemas.microsoft.com/office/drawing/2014/main" id="{CA372D47-7601-D80C-BA48-38462BF37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6961D-3CD2-E113-8F3D-6D57080DC228}"/>
              </a:ext>
            </a:extLst>
          </p:cNvPr>
          <p:cNvSpPr>
            <a:spLocks noGrp="1"/>
          </p:cNvSpPr>
          <p:nvPr>
            <p:ph type="sldNum" sz="quarter" idx="12"/>
          </p:nvPr>
        </p:nvSpPr>
        <p:spPr/>
        <p:txBody>
          <a:bodyPr/>
          <a:lstStyle/>
          <a:p>
            <a:fld id="{78AE9EC7-E4FB-A64B-881B-6EB32DED3A39}" type="slidenum">
              <a:rPr lang="en-US" smtClean="0"/>
              <a:t>‹#›</a:t>
            </a:fld>
            <a:endParaRPr lang="en-US"/>
          </a:p>
        </p:txBody>
      </p:sp>
    </p:spTree>
    <p:extLst>
      <p:ext uri="{BB962C8B-B14F-4D97-AF65-F5344CB8AC3E}">
        <p14:creationId xmlns:p14="http://schemas.microsoft.com/office/powerpoint/2010/main" val="172755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E3CFFA-4F55-C271-73E4-53AA5BE33E8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927918-7DE7-EB09-3A78-E1B1DAAFA1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B640F-B013-C5FD-1859-09529DDAE3C6}"/>
              </a:ext>
            </a:extLst>
          </p:cNvPr>
          <p:cNvSpPr>
            <a:spLocks noGrp="1"/>
          </p:cNvSpPr>
          <p:nvPr>
            <p:ph type="dt" sz="half" idx="10"/>
          </p:nvPr>
        </p:nvSpPr>
        <p:spPr/>
        <p:txBody>
          <a:bodyPr/>
          <a:lstStyle/>
          <a:p>
            <a:fld id="{F9E82042-39FB-5C46-9F85-6375B4C41287}" type="datetimeFigureOut">
              <a:rPr lang="en-US" smtClean="0"/>
              <a:t>1/26/2026</a:t>
            </a:fld>
            <a:endParaRPr lang="en-US"/>
          </a:p>
        </p:txBody>
      </p:sp>
      <p:sp>
        <p:nvSpPr>
          <p:cNvPr id="5" name="Footer Placeholder 4">
            <a:extLst>
              <a:ext uri="{FF2B5EF4-FFF2-40B4-BE49-F238E27FC236}">
                <a16:creationId xmlns:a16="http://schemas.microsoft.com/office/drawing/2014/main" id="{4ACB0C04-9093-31E9-F51B-244EFC9DF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62CCB-188D-12B1-6330-B93B776682C2}"/>
              </a:ext>
            </a:extLst>
          </p:cNvPr>
          <p:cNvSpPr>
            <a:spLocks noGrp="1"/>
          </p:cNvSpPr>
          <p:nvPr>
            <p:ph type="sldNum" sz="quarter" idx="12"/>
          </p:nvPr>
        </p:nvSpPr>
        <p:spPr/>
        <p:txBody>
          <a:bodyPr/>
          <a:lstStyle/>
          <a:p>
            <a:fld id="{78AE9EC7-E4FB-A64B-881B-6EB32DED3A39}" type="slidenum">
              <a:rPr lang="en-US" smtClean="0"/>
              <a:t>‹#›</a:t>
            </a:fld>
            <a:endParaRPr lang="en-US"/>
          </a:p>
        </p:txBody>
      </p:sp>
    </p:spTree>
    <p:extLst>
      <p:ext uri="{BB962C8B-B14F-4D97-AF65-F5344CB8AC3E}">
        <p14:creationId xmlns:p14="http://schemas.microsoft.com/office/powerpoint/2010/main" val="997193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descr="A person holding a phone&#10;&#10;Description automatically generated">
            <a:extLst>
              <a:ext uri="{FF2B5EF4-FFF2-40B4-BE49-F238E27FC236}">
                <a16:creationId xmlns:a16="http://schemas.microsoft.com/office/drawing/2014/main" id="{991B3AA4-91F3-08E5-98AC-C8FBE78E6EAF}"/>
              </a:ext>
            </a:extLst>
          </p:cNvPr>
          <p:cNvPicPr>
            <a:picLocks noChangeAspect="1"/>
          </p:cNvPicPr>
          <p:nvPr userDrawn="1"/>
        </p:nvPicPr>
        <p:blipFill>
          <a:blip r:embed="rId2"/>
          <a:stretch>
            <a:fillRect/>
          </a:stretch>
        </p:blipFill>
        <p:spPr>
          <a:xfrm>
            <a:off x="0" y="3863"/>
            <a:ext cx="12192000" cy="6850271"/>
          </a:xfrm>
          <a:prstGeom prst="rect">
            <a:avLst/>
          </a:prstGeom>
        </p:spPr>
      </p:pic>
      <p:pic>
        <p:nvPicPr>
          <p:cNvPr id="14" name="Picture 13" descr="A white letter b on a black background&#10;&#10;Description automatically generated">
            <a:extLst>
              <a:ext uri="{FF2B5EF4-FFF2-40B4-BE49-F238E27FC236}">
                <a16:creationId xmlns:a16="http://schemas.microsoft.com/office/drawing/2014/main" id="{6A1B50F0-2A2A-377E-225A-362DE0A355C6}"/>
              </a:ext>
            </a:extLst>
          </p:cNvPr>
          <p:cNvPicPr>
            <a:picLocks noChangeAspect="1"/>
          </p:cNvPicPr>
          <p:nvPr userDrawn="1"/>
        </p:nvPicPr>
        <p:blipFill>
          <a:blip r:embed="rId3"/>
          <a:stretch>
            <a:fillRect/>
          </a:stretch>
        </p:blipFill>
        <p:spPr>
          <a:xfrm>
            <a:off x="9971274" y="5467238"/>
            <a:ext cx="1554417" cy="199650"/>
          </a:xfrm>
          <a:prstGeom prst="rect">
            <a:avLst/>
          </a:prstGeom>
        </p:spPr>
      </p:pic>
      <p:pic>
        <p:nvPicPr>
          <p:cNvPr id="9" name="Picture 8" descr="A green and white logo&#10;&#10;Description automatically generated">
            <a:extLst>
              <a:ext uri="{FF2B5EF4-FFF2-40B4-BE49-F238E27FC236}">
                <a16:creationId xmlns:a16="http://schemas.microsoft.com/office/drawing/2014/main" id="{84862B94-17CD-13B1-2FE9-7C60DF461D9A}"/>
              </a:ext>
            </a:extLst>
          </p:cNvPr>
          <p:cNvPicPr>
            <a:picLocks noChangeAspect="1"/>
          </p:cNvPicPr>
          <p:nvPr userDrawn="1"/>
        </p:nvPicPr>
        <p:blipFill>
          <a:blip r:embed="rId4"/>
          <a:stretch>
            <a:fillRect/>
          </a:stretch>
        </p:blipFill>
        <p:spPr>
          <a:xfrm>
            <a:off x="10185547" y="666307"/>
            <a:ext cx="1106230" cy="1133544"/>
          </a:xfrm>
          <a:prstGeom prst="rect">
            <a:avLst/>
          </a:prstGeom>
        </p:spPr>
      </p:pic>
      <p:pic>
        <p:nvPicPr>
          <p:cNvPr id="11" name="Picture 10">
            <a:extLst>
              <a:ext uri="{FF2B5EF4-FFF2-40B4-BE49-F238E27FC236}">
                <a16:creationId xmlns:a16="http://schemas.microsoft.com/office/drawing/2014/main" id="{9C64279B-93E6-FC79-AB3E-07B3E91FBE0B}"/>
              </a:ext>
            </a:extLst>
          </p:cNvPr>
          <p:cNvPicPr>
            <a:picLocks noChangeAspect="1"/>
          </p:cNvPicPr>
          <p:nvPr userDrawn="1"/>
        </p:nvPicPr>
        <p:blipFill>
          <a:blip r:embed="rId5"/>
          <a:stretch>
            <a:fillRect/>
          </a:stretch>
        </p:blipFill>
        <p:spPr>
          <a:xfrm>
            <a:off x="666307" y="5467238"/>
            <a:ext cx="2778642" cy="238169"/>
          </a:xfrm>
          <a:prstGeom prst="rect">
            <a:avLst/>
          </a:prstGeom>
        </p:spPr>
      </p:pic>
      <p:sp>
        <p:nvSpPr>
          <p:cNvPr id="12" name="TextBox 11">
            <a:extLst>
              <a:ext uri="{FF2B5EF4-FFF2-40B4-BE49-F238E27FC236}">
                <a16:creationId xmlns:a16="http://schemas.microsoft.com/office/drawing/2014/main" id="{FB3E0324-C378-C0E6-B158-ED8143DF7899}"/>
              </a:ext>
            </a:extLst>
          </p:cNvPr>
          <p:cNvSpPr txBox="1"/>
          <p:nvPr userDrawn="1"/>
        </p:nvSpPr>
        <p:spPr>
          <a:xfrm>
            <a:off x="574157" y="5819245"/>
            <a:ext cx="5911703" cy="200055"/>
          </a:xfrm>
          <a:prstGeom prst="rect">
            <a:avLst/>
          </a:prstGeom>
          <a:noFill/>
        </p:spPr>
        <p:txBody>
          <a:bodyPr wrap="square" rtlCol="0">
            <a:spAutoFit/>
          </a:bodyPr>
          <a:lstStyle/>
          <a:p>
            <a:r>
              <a:rPr lang="en-US" sz="700">
                <a:solidFill>
                  <a:schemeClr val="bg1"/>
                </a:solidFill>
                <a:latin typeface="Libre Franklin" pitchFamily="2" charset="77"/>
              </a:rPr>
              <a:t>Nedbank Ltd Reg No 1951/000009/06. </a:t>
            </a:r>
            <a:r>
              <a:rPr lang="en-US" sz="700" err="1">
                <a:solidFill>
                  <a:schemeClr val="bg1"/>
                </a:solidFill>
                <a:latin typeface="Libre Franklin" pitchFamily="2" charset="77"/>
              </a:rPr>
              <a:t>Licenced</a:t>
            </a:r>
            <a:r>
              <a:rPr lang="en-US" sz="700">
                <a:solidFill>
                  <a:schemeClr val="bg1"/>
                </a:solidFill>
                <a:latin typeface="Libre Franklin" pitchFamily="2" charset="77"/>
              </a:rPr>
              <a:t> financial services and registered credit provider (NCRCP16).</a:t>
            </a:r>
          </a:p>
        </p:txBody>
      </p:sp>
      <p:sp>
        <p:nvSpPr>
          <p:cNvPr id="19" name="Text Placeholder 17">
            <a:extLst>
              <a:ext uri="{FF2B5EF4-FFF2-40B4-BE49-F238E27FC236}">
                <a16:creationId xmlns:a16="http://schemas.microsoft.com/office/drawing/2014/main" id="{35780421-5EEA-7B5D-96C9-C90C1C62F895}"/>
              </a:ext>
            </a:extLst>
          </p:cNvPr>
          <p:cNvSpPr>
            <a:spLocks noGrp="1"/>
          </p:cNvSpPr>
          <p:nvPr>
            <p:ph type="body" sz="quarter" idx="11" hasCustomPrompt="1"/>
          </p:nvPr>
        </p:nvSpPr>
        <p:spPr>
          <a:xfrm>
            <a:off x="574156" y="4813595"/>
            <a:ext cx="10951533" cy="341632"/>
          </a:xfrm>
        </p:spPr>
        <p:txBody>
          <a:bodyPr wrap="square">
            <a:spAutoFit/>
          </a:bodyPr>
          <a:lstStyle>
            <a:lvl1pPr marL="0" indent="0">
              <a:buNone/>
              <a:defRPr sz="1800" b="1">
                <a:solidFill>
                  <a:schemeClr val="bg1"/>
                </a:solidFill>
                <a:latin typeface="Libre Franklin" pitchFamily="2" charset="77"/>
              </a:defRPr>
            </a:lvl1pPr>
          </a:lstStyle>
          <a:p>
            <a:pPr lvl="0"/>
            <a:r>
              <a:rPr lang="en-US"/>
              <a:t>00/0000/00</a:t>
            </a:r>
          </a:p>
        </p:txBody>
      </p:sp>
      <p:sp>
        <p:nvSpPr>
          <p:cNvPr id="27" name="Title 14">
            <a:extLst>
              <a:ext uri="{FF2B5EF4-FFF2-40B4-BE49-F238E27FC236}">
                <a16:creationId xmlns:a16="http://schemas.microsoft.com/office/drawing/2014/main" id="{7E37BFDA-BBD6-CF38-84EB-B6FF21FA1F1B}"/>
              </a:ext>
            </a:extLst>
          </p:cNvPr>
          <p:cNvSpPr>
            <a:spLocks noGrp="1"/>
          </p:cNvSpPr>
          <p:nvPr>
            <p:ph type="title" hasCustomPrompt="1"/>
          </p:nvPr>
        </p:nvSpPr>
        <p:spPr>
          <a:xfrm>
            <a:off x="574157" y="1973086"/>
            <a:ext cx="10951534" cy="1311128"/>
          </a:xfrm>
        </p:spPr>
        <p:txBody>
          <a:bodyPr anchor="t" anchorCtr="0">
            <a:spAutoFit/>
          </a:bodyPr>
          <a:lstStyle>
            <a:lvl1pPr>
              <a:defRPr b="1">
                <a:solidFill>
                  <a:schemeClr val="bg1"/>
                </a:solidFill>
                <a:latin typeface="Libre Franklin" pitchFamily="2" charset="77"/>
              </a:defRPr>
            </a:lvl1pPr>
          </a:lstStyle>
          <a:p>
            <a:r>
              <a:rPr lang="en-GB"/>
              <a:t>Headline</a:t>
            </a:r>
            <a:br>
              <a:rPr lang="en-GB"/>
            </a:br>
            <a:r>
              <a:rPr lang="en-GB"/>
              <a:t>goes here</a:t>
            </a:r>
            <a:endParaRPr lang="en-US"/>
          </a:p>
        </p:txBody>
      </p:sp>
      <p:pic>
        <p:nvPicPr>
          <p:cNvPr id="28" name="Picture 27">
            <a:extLst>
              <a:ext uri="{FF2B5EF4-FFF2-40B4-BE49-F238E27FC236}">
                <a16:creationId xmlns:a16="http://schemas.microsoft.com/office/drawing/2014/main" id="{21C44041-9265-F10E-F93D-28F9D2CCFE88}"/>
              </a:ext>
            </a:extLst>
          </p:cNvPr>
          <p:cNvPicPr>
            <a:picLocks noChangeAspect="1"/>
          </p:cNvPicPr>
          <p:nvPr userDrawn="1"/>
        </p:nvPicPr>
        <p:blipFill>
          <a:blip r:embed="rId6"/>
          <a:stretch>
            <a:fillRect/>
          </a:stretch>
        </p:blipFill>
        <p:spPr>
          <a:xfrm>
            <a:off x="558989" y="1533245"/>
            <a:ext cx="214635" cy="293711"/>
          </a:xfrm>
          <a:prstGeom prst="rect">
            <a:avLst/>
          </a:prstGeom>
        </p:spPr>
      </p:pic>
      <p:sp>
        <p:nvSpPr>
          <p:cNvPr id="29" name="Text Placeholder 17">
            <a:extLst>
              <a:ext uri="{FF2B5EF4-FFF2-40B4-BE49-F238E27FC236}">
                <a16:creationId xmlns:a16="http://schemas.microsoft.com/office/drawing/2014/main" id="{DB26DCC8-22AE-3CF2-CB61-82EE1890313C}"/>
              </a:ext>
            </a:extLst>
          </p:cNvPr>
          <p:cNvSpPr>
            <a:spLocks noGrp="1"/>
          </p:cNvSpPr>
          <p:nvPr>
            <p:ph type="body" sz="quarter" idx="10" hasCustomPrompt="1"/>
          </p:nvPr>
        </p:nvSpPr>
        <p:spPr>
          <a:xfrm>
            <a:off x="773623" y="1533245"/>
            <a:ext cx="10752067" cy="341632"/>
          </a:xfrm>
        </p:spPr>
        <p:txBody>
          <a:bodyPr wrap="square">
            <a:spAutoFit/>
          </a:bodyPr>
          <a:lstStyle>
            <a:lvl1pPr marL="0" indent="0">
              <a:buNone/>
              <a:defRPr sz="1800">
                <a:solidFill>
                  <a:schemeClr val="bg1"/>
                </a:solidFill>
                <a:latin typeface="Libre Franklin" pitchFamily="2" charset="77"/>
              </a:defRPr>
            </a:lvl1pPr>
          </a:lstStyle>
          <a:p>
            <a:pPr lvl="0"/>
            <a:r>
              <a:rPr lang="en-US"/>
              <a:t>Specialist Training Programme</a:t>
            </a:r>
          </a:p>
        </p:txBody>
      </p:sp>
    </p:spTree>
    <p:extLst>
      <p:ext uri="{BB962C8B-B14F-4D97-AF65-F5344CB8AC3E}">
        <p14:creationId xmlns:p14="http://schemas.microsoft.com/office/powerpoint/2010/main" val="1258657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E83E4E24-1E54-EBF5-C214-39020E2BCA0E}"/>
              </a:ext>
            </a:extLst>
          </p:cNvPr>
          <p:cNvPicPr>
            <a:picLocks noChangeAspect="1"/>
          </p:cNvPicPr>
          <p:nvPr userDrawn="1"/>
        </p:nvPicPr>
        <p:blipFill>
          <a:blip r:embed="rId2"/>
          <a:stretch>
            <a:fillRect/>
          </a:stretch>
        </p:blipFill>
        <p:spPr>
          <a:xfrm>
            <a:off x="0" y="3863"/>
            <a:ext cx="12192000" cy="6850271"/>
          </a:xfrm>
          <a:prstGeom prst="rect">
            <a:avLst/>
          </a:prstGeom>
        </p:spPr>
      </p:pic>
      <p:sp>
        <p:nvSpPr>
          <p:cNvPr id="12" name="Title 11">
            <a:extLst>
              <a:ext uri="{FF2B5EF4-FFF2-40B4-BE49-F238E27FC236}">
                <a16:creationId xmlns:a16="http://schemas.microsoft.com/office/drawing/2014/main" id="{738FF563-4EDC-E518-230C-EC96BD29999E}"/>
              </a:ext>
            </a:extLst>
          </p:cNvPr>
          <p:cNvSpPr>
            <a:spLocks noGrp="1"/>
          </p:cNvSpPr>
          <p:nvPr>
            <p:ph type="title"/>
          </p:nvPr>
        </p:nvSpPr>
        <p:spPr>
          <a:xfrm>
            <a:off x="514350" y="378102"/>
            <a:ext cx="11163299" cy="369332"/>
          </a:xfrm>
        </p:spPr>
        <p:txBody>
          <a:bodyPr wrap="square">
            <a:spAutoFit/>
          </a:bodyPr>
          <a:lstStyle>
            <a:lvl1pPr>
              <a:defRPr sz="2000" b="1">
                <a:solidFill>
                  <a:srgbClr val="006241"/>
                </a:solidFill>
                <a:latin typeface="Libre Franklin" pitchFamily="2" charset="77"/>
              </a:defRPr>
            </a:lvl1pPr>
          </a:lstStyle>
          <a:p>
            <a:r>
              <a:rPr lang="en-GB"/>
              <a:t>Click to edit Master title style</a:t>
            </a:r>
            <a:endParaRPr lang="en-US"/>
          </a:p>
        </p:txBody>
      </p:sp>
      <p:pic>
        <p:nvPicPr>
          <p:cNvPr id="13" name="Picture 12" descr="A green and white logo&#10;&#10;Description automatically generated">
            <a:extLst>
              <a:ext uri="{FF2B5EF4-FFF2-40B4-BE49-F238E27FC236}">
                <a16:creationId xmlns:a16="http://schemas.microsoft.com/office/drawing/2014/main" id="{0DD7D7F4-EAE0-5D72-527D-CFB8353DAD72}"/>
              </a:ext>
            </a:extLst>
          </p:cNvPr>
          <p:cNvPicPr>
            <a:picLocks noChangeAspect="1"/>
          </p:cNvPicPr>
          <p:nvPr userDrawn="1"/>
        </p:nvPicPr>
        <p:blipFill>
          <a:blip r:embed="rId3"/>
          <a:stretch>
            <a:fillRect/>
          </a:stretch>
        </p:blipFill>
        <p:spPr>
          <a:xfrm>
            <a:off x="11317216" y="193436"/>
            <a:ext cx="360433" cy="369332"/>
          </a:xfrm>
          <a:prstGeom prst="rect">
            <a:avLst/>
          </a:prstGeom>
        </p:spPr>
      </p:pic>
      <p:sp>
        <p:nvSpPr>
          <p:cNvPr id="14" name="Text Placeholder 17">
            <a:extLst>
              <a:ext uri="{FF2B5EF4-FFF2-40B4-BE49-F238E27FC236}">
                <a16:creationId xmlns:a16="http://schemas.microsoft.com/office/drawing/2014/main" id="{5112C2FE-2C82-1758-3A82-A1E5A8149884}"/>
              </a:ext>
            </a:extLst>
          </p:cNvPr>
          <p:cNvSpPr>
            <a:spLocks noGrp="1"/>
          </p:cNvSpPr>
          <p:nvPr>
            <p:ph type="body" sz="quarter" idx="10" hasCustomPrompt="1"/>
          </p:nvPr>
        </p:nvSpPr>
        <p:spPr>
          <a:xfrm>
            <a:off x="514351" y="6474618"/>
            <a:ext cx="5581649" cy="244682"/>
          </a:xfrm>
        </p:spPr>
        <p:txBody>
          <a:bodyPr wrap="square">
            <a:spAutoFit/>
          </a:bodyPr>
          <a:lstStyle>
            <a:lvl1pPr marL="0" indent="0">
              <a:buNone/>
              <a:defRPr sz="1050">
                <a:solidFill>
                  <a:srgbClr val="006241"/>
                </a:solidFill>
                <a:latin typeface="Libre Franklin" pitchFamily="2" charset="77"/>
              </a:defRPr>
            </a:lvl1pPr>
          </a:lstStyle>
          <a:p>
            <a:pPr lvl="0"/>
            <a:r>
              <a:rPr lang="en-US"/>
              <a:t>Add business unit in slide master </a:t>
            </a:r>
            <a:r>
              <a:rPr lang="en-US" b="1"/>
              <a:t>| Day, 00/0000/00 | 0</a:t>
            </a:r>
            <a:endParaRPr lang="en-US"/>
          </a:p>
        </p:txBody>
      </p:sp>
      <p:pic>
        <p:nvPicPr>
          <p:cNvPr id="19" name="Picture 18" descr="A green rectangle with white text&#10;&#10;Description automatically generated">
            <a:extLst>
              <a:ext uri="{FF2B5EF4-FFF2-40B4-BE49-F238E27FC236}">
                <a16:creationId xmlns:a16="http://schemas.microsoft.com/office/drawing/2014/main" id="{58537763-F871-8570-D961-021CC571A5B4}"/>
              </a:ext>
            </a:extLst>
          </p:cNvPr>
          <p:cNvPicPr>
            <a:picLocks noChangeAspect="1"/>
          </p:cNvPicPr>
          <p:nvPr userDrawn="1"/>
        </p:nvPicPr>
        <p:blipFill>
          <a:blip r:embed="rId4"/>
          <a:stretch>
            <a:fillRect/>
          </a:stretch>
        </p:blipFill>
        <p:spPr>
          <a:xfrm>
            <a:off x="9977938" y="5651500"/>
            <a:ext cx="1699711" cy="503618"/>
          </a:xfrm>
          <a:prstGeom prst="rect">
            <a:avLst/>
          </a:prstGeom>
        </p:spPr>
      </p:pic>
      <p:sp>
        <p:nvSpPr>
          <p:cNvPr id="21" name="Text Placeholder 17">
            <a:extLst>
              <a:ext uri="{FF2B5EF4-FFF2-40B4-BE49-F238E27FC236}">
                <a16:creationId xmlns:a16="http://schemas.microsoft.com/office/drawing/2014/main" id="{823AAD2F-EFC5-2D62-4BEC-5552B5640EA9}"/>
              </a:ext>
            </a:extLst>
          </p:cNvPr>
          <p:cNvSpPr>
            <a:spLocks noGrp="1"/>
          </p:cNvSpPr>
          <p:nvPr>
            <p:ph type="body" sz="quarter" idx="11" hasCustomPrompt="1"/>
          </p:nvPr>
        </p:nvSpPr>
        <p:spPr>
          <a:xfrm>
            <a:off x="514350" y="1270554"/>
            <a:ext cx="11163299" cy="528606"/>
          </a:xfrm>
        </p:spPr>
        <p:txBody>
          <a:bodyPr wrap="square">
            <a:spAutoFit/>
          </a:bodyPr>
          <a:lstStyle>
            <a:lvl1pPr marL="0" indent="0">
              <a:buNone/>
              <a:defRPr sz="1050">
                <a:solidFill>
                  <a:schemeClr val="tx1"/>
                </a:solidFill>
                <a:latin typeface="Libre Franklin" pitchFamily="2" charset="77"/>
              </a:defRPr>
            </a:lvl1pPr>
          </a:lstStyle>
          <a:p>
            <a:pPr lvl="0"/>
            <a:r>
              <a:rPr lang="en-ZA" b="0" i="0" u="none" strike="noStrike">
                <a:solidFill>
                  <a:srgbClr val="7B8898"/>
                </a:solidFill>
                <a:effectLst/>
                <a:latin typeface="Mercury SSm A"/>
              </a:rPr>
              <a:t>Lorem ipsum </a:t>
            </a:r>
            <a:r>
              <a:rPr lang="en-ZA" b="0" i="0" u="none" strike="noStrike" err="1">
                <a:solidFill>
                  <a:srgbClr val="7B8898"/>
                </a:solidFill>
                <a:effectLst/>
                <a:latin typeface="Mercury SSm A"/>
              </a:rPr>
              <a:t>dolor</a:t>
            </a:r>
            <a:r>
              <a:rPr lang="en-ZA" b="0" i="0" u="none" strike="noStrike">
                <a:solidFill>
                  <a:srgbClr val="7B8898"/>
                </a:solidFill>
                <a:effectLst/>
                <a:latin typeface="Mercury SSm A"/>
              </a:rPr>
              <a:t> sit </a:t>
            </a:r>
            <a:r>
              <a:rPr lang="en-ZA" b="0" i="0" u="none" strike="noStrike" err="1">
                <a:solidFill>
                  <a:srgbClr val="7B8898"/>
                </a:solidFill>
                <a:effectLst/>
                <a:latin typeface="Mercury SSm A"/>
              </a:rPr>
              <a:t>amet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consectetur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adipiscing</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sed</a:t>
            </a:r>
            <a:r>
              <a:rPr lang="en-ZA" b="0" i="0" u="none" strike="noStrike">
                <a:solidFill>
                  <a:srgbClr val="7B8898"/>
                </a:solidFill>
                <a:effectLst/>
                <a:latin typeface="Mercury SSm A"/>
              </a:rPr>
              <a:t> do </a:t>
            </a:r>
            <a:r>
              <a:rPr lang="en-ZA" b="0" i="0" u="none" strike="noStrike" err="1">
                <a:solidFill>
                  <a:srgbClr val="7B8898"/>
                </a:solidFill>
                <a:effectLst/>
                <a:latin typeface="Mercury SSm A"/>
              </a:rPr>
              <a:t>eiusmod</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tempor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incididunt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ut</a:t>
            </a:r>
            <a:r>
              <a:rPr lang="en-ZA" b="0" i="0" u="none" strike="noStrike">
                <a:solidFill>
                  <a:srgbClr val="7B8898"/>
                </a:solidFill>
                <a:effectLst/>
                <a:latin typeface="Mercury SSm A"/>
              </a:rPr>
              <a:t> labore et dolore magna </a:t>
            </a:r>
            <a:r>
              <a:rPr lang="en-ZA" b="0" i="0" u="none" strike="noStrike" err="1">
                <a:solidFill>
                  <a:srgbClr val="7B8898"/>
                </a:solidFill>
                <a:effectLst/>
                <a:latin typeface="Mercury SSm A"/>
              </a:rPr>
              <a:t>aliqua</a:t>
            </a:r>
            <a:r>
              <a:rPr lang="en-ZA" b="0" i="0" u="none" strike="noStrike">
                <a:solidFill>
                  <a:srgbClr val="7B8898"/>
                </a:solidFill>
                <a:effectLst/>
                <a:latin typeface="Mercury SSm A"/>
              </a:rPr>
              <a:t>. Ut </a:t>
            </a:r>
            <a:r>
              <a:rPr lang="en-ZA" b="0" i="0" u="none" strike="noStrike" err="1">
                <a:solidFill>
                  <a:srgbClr val="7B8898"/>
                </a:solidFill>
                <a:effectLst/>
                <a:latin typeface="Mercury SSm A"/>
              </a:rPr>
              <a:t>enim</a:t>
            </a:r>
            <a:r>
              <a:rPr lang="en-ZA" b="0" i="0" u="none" strike="noStrike">
                <a:solidFill>
                  <a:srgbClr val="7B8898"/>
                </a:solidFill>
                <a:effectLst/>
                <a:latin typeface="Mercury SSm A"/>
              </a:rPr>
              <a:t> ad minim </a:t>
            </a:r>
            <a:r>
              <a:rPr lang="en-ZA" b="0" i="0" u="none" strike="noStrike" err="1">
                <a:solidFill>
                  <a:srgbClr val="7B8898"/>
                </a:solidFill>
                <a:effectLst/>
                <a:latin typeface="Mercury SSm A"/>
              </a:rPr>
              <a:t>veniam</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quis</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nostrud</a:t>
            </a:r>
            <a:r>
              <a:rPr lang="en-ZA" b="0" i="0" u="none" strike="noStrike">
                <a:solidFill>
                  <a:srgbClr val="7B8898"/>
                </a:solidFill>
                <a:effectLst/>
                <a:latin typeface="Mercury SSm A"/>
              </a:rPr>
              <a:t> exercitation </a:t>
            </a:r>
            <a:r>
              <a:rPr lang="en-ZA" b="0" i="0" u="none" strike="noStrike" err="1">
                <a:solidFill>
                  <a:srgbClr val="7B8898"/>
                </a:solidFill>
                <a:effectLst/>
                <a:latin typeface="Mercury SSm A"/>
              </a:rPr>
              <a:t>ullamco</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laboris</a:t>
            </a:r>
            <a:r>
              <a:rPr lang="en-ZA" b="0" i="0" u="none" strike="noStrike">
                <a:solidFill>
                  <a:srgbClr val="7B8898"/>
                </a:solidFill>
                <a:effectLst/>
                <a:latin typeface="Mercury SSm A"/>
              </a:rPr>
              <a:t> nisi </a:t>
            </a:r>
            <a:r>
              <a:rPr lang="en-ZA" b="0" i="0" u="none" strike="noStrike" err="1">
                <a:solidFill>
                  <a:srgbClr val="7B8898"/>
                </a:solidFill>
                <a:effectLst/>
                <a:latin typeface="Mercury SSm A"/>
              </a:rPr>
              <a:t>ut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aliquip</a:t>
            </a:r>
            <a:r>
              <a:rPr lang="en-ZA" b="0" i="0" u="none" strike="noStrike">
                <a:solidFill>
                  <a:srgbClr val="7B8898"/>
                </a:solidFill>
                <a:effectLst/>
                <a:latin typeface="Mercury SSm A"/>
              </a:rPr>
              <a:t> ex </a:t>
            </a:r>
            <a:r>
              <a:rPr lang="en-ZA" b="0" i="0" u="none" strike="noStrike" err="1">
                <a:solidFill>
                  <a:srgbClr val="7B8898"/>
                </a:solidFill>
                <a:effectLst/>
                <a:latin typeface="Mercury SSm A"/>
              </a:rPr>
              <a:t>ea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commodo</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consequat</a:t>
            </a:r>
            <a:r>
              <a:rPr lang="en-ZA" b="0" i="0" u="none" strike="noStrike">
                <a:solidFill>
                  <a:srgbClr val="7B8898"/>
                </a:solidFill>
                <a:effectLst/>
                <a:latin typeface="Mercury SSm A"/>
              </a:rPr>
              <a:t>. Duis </a:t>
            </a:r>
            <a:r>
              <a:rPr lang="en-ZA" b="0" i="0" u="none" strike="noStrike" err="1">
                <a:solidFill>
                  <a:srgbClr val="7B8898"/>
                </a:solidFill>
                <a:effectLst/>
                <a:latin typeface="Mercury SSm A"/>
              </a:rPr>
              <a:t>aute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irure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dolor</a:t>
            </a:r>
            <a:r>
              <a:rPr lang="en-ZA" b="0" i="0" u="none" strike="noStrike">
                <a:solidFill>
                  <a:srgbClr val="7B8898"/>
                </a:solidFill>
                <a:effectLst/>
                <a:latin typeface="Mercury SSm A"/>
              </a:rPr>
              <a:t> in </a:t>
            </a:r>
            <a:r>
              <a:rPr lang="en-ZA" b="0" i="0" u="none" strike="noStrike" err="1">
                <a:solidFill>
                  <a:srgbClr val="7B8898"/>
                </a:solidFill>
                <a:effectLst/>
                <a:latin typeface="Mercury SSm A"/>
              </a:rPr>
              <a:t>reprehenderit</a:t>
            </a:r>
            <a:r>
              <a:rPr lang="en-ZA" b="0" i="0" u="none" strike="noStrike">
                <a:solidFill>
                  <a:srgbClr val="7B8898"/>
                </a:solidFill>
                <a:effectLst/>
                <a:latin typeface="Mercury SSm A"/>
              </a:rPr>
              <a:t> in </a:t>
            </a:r>
            <a:r>
              <a:rPr lang="en-ZA" b="0" i="0" u="none" strike="noStrike" err="1">
                <a:solidFill>
                  <a:srgbClr val="7B8898"/>
                </a:solidFill>
                <a:effectLst/>
                <a:latin typeface="Mercury SSm A"/>
              </a:rPr>
              <a:t>voluptate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velit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esse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cillum</a:t>
            </a:r>
            <a:r>
              <a:rPr lang="en-ZA" b="0" i="0" u="none" strike="noStrike">
                <a:solidFill>
                  <a:srgbClr val="7B8898"/>
                </a:solidFill>
                <a:effectLst/>
                <a:latin typeface="Mercury SSm A"/>
              </a:rPr>
              <a:t> dolore </a:t>
            </a:r>
            <a:r>
              <a:rPr lang="en-ZA" b="0" i="0" u="none" strike="noStrike" err="1">
                <a:solidFill>
                  <a:srgbClr val="7B8898"/>
                </a:solidFill>
                <a:effectLst/>
                <a:latin typeface="Mercury SSm A"/>
              </a:rPr>
              <a:t>eu</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fugiat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nulla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pariatur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Excepteur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sint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occaecat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cupidatat</a:t>
            </a:r>
            <a:r>
              <a:rPr lang="en-ZA" b="0" i="0" u="none" strike="noStrike">
                <a:solidFill>
                  <a:srgbClr val="7B8898"/>
                </a:solidFill>
                <a:effectLst/>
                <a:latin typeface="Mercury SSm A"/>
              </a:rPr>
              <a:t> non </a:t>
            </a:r>
            <a:r>
              <a:rPr lang="en-ZA" b="0" i="0" u="none" strike="noStrike" err="1">
                <a:solidFill>
                  <a:srgbClr val="7B8898"/>
                </a:solidFill>
                <a:effectLst/>
                <a:latin typeface="Mercury SSm A"/>
              </a:rPr>
              <a:t>proident</a:t>
            </a:r>
            <a:r>
              <a:rPr lang="en-ZA" b="0" i="0" u="none" strike="noStrike">
                <a:solidFill>
                  <a:srgbClr val="7B8898"/>
                </a:solidFill>
                <a:effectLst/>
                <a:latin typeface="Mercury SSm A"/>
              </a:rPr>
              <a:t>, sunt in culpa qui </a:t>
            </a:r>
            <a:r>
              <a:rPr lang="en-ZA" b="0" i="0" u="none" strike="noStrike" err="1">
                <a:solidFill>
                  <a:srgbClr val="7B8898"/>
                </a:solidFill>
                <a:effectLst/>
                <a:latin typeface="Mercury SSm A"/>
              </a:rPr>
              <a:t>officia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deserunt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mollit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anim</a:t>
            </a:r>
            <a:r>
              <a:rPr lang="en-ZA" b="0" i="0" u="none" strike="noStrike">
                <a:solidFill>
                  <a:srgbClr val="7B8898"/>
                </a:solidFill>
                <a:effectLst/>
                <a:latin typeface="Mercury SSm A"/>
              </a:rPr>
              <a:t> id </a:t>
            </a:r>
            <a:r>
              <a:rPr lang="en-ZA" b="0" i="0" u="none" strike="noStrike" err="1">
                <a:solidFill>
                  <a:srgbClr val="7B8898"/>
                </a:solidFill>
                <a:effectLst/>
                <a:latin typeface="Mercury SSm A"/>
              </a:rPr>
              <a:t>est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laborum</a:t>
            </a:r>
            <a:r>
              <a:rPr lang="en-ZA" b="0" i="0" u="none" strike="noStrike">
                <a:solidFill>
                  <a:srgbClr val="7B8898"/>
                </a:solidFill>
                <a:effectLst/>
                <a:latin typeface="Mercury SSm A"/>
              </a:rPr>
              <a:t>.</a:t>
            </a:r>
            <a:endParaRPr lang="en-US"/>
          </a:p>
        </p:txBody>
      </p:sp>
    </p:spTree>
    <p:extLst>
      <p:ext uri="{BB962C8B-B14F-4D97-AF65-F5344CB8AC3E}">
        <p14:creationId xmlns:p14="http://schemas.microsoft.com/office/powerpoint/2010/main" val="410528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A white rectangle with blue lines&#10;&#10;Description automatically generated">
            <a:extLst>
              <a:ext uri="{FF2B5EF4-FFF2-40B4-BE49-F238E27FC236}">
                <a16:creationId xmlns:a16="http://schemas.microsoft.com/office/drawing/2014/main" id="{4F7672AB-B268-CACB-BA57-1CF137B14D47}"/>
              </a:ext>
            </a:extLst>
          </p:cNvPr>
          <p:cNvPicPr>
            <a:picLocks noChangeAspect="1"/>
          </p:cNvPicPr>
          <p:nvPr userDrawn="1"/>
        </p:nvPicPr>
        <p:blipFill>
          <a:blip r:embed="rId2"/>
          <a:stretch>
            <a:fillRect/>
          </a:stretch>
        </p:blipFill>
        <p:spPr>
          <a:xfrm>
            <a:off x="0" y="3863"/>
            <a:ext cx="12192000" cy="6850271"/>
          </a:xfrm>
          <a:prstGeom prst="rect">
            <a:avLst/>
          </a:prstGeom>
        </p:spPr>
      </p:pic>
      <p:sp>
        <p:nvSpPr>
          <p:cNvPr id="11" name="Title 11">
            <a:extLst>
              <a:ext uri="{FF2B5EF4-FFF2-40B4-BE49-F238E27FC236}">
                <a16:creationId xmlns:a16="http://schemas.microsoft.com/office/drawing/2014/main" id="{2C62C0FC-6F58-3DC3-CE02-226E568C5801}"/>
              </a:ext>
            </a:extLst>
          </p:cNvPr>
          <p:cNvSpPr>
            <a:spLocks noGrp="1"/>
          </p:cNvSpPr>
          <p:nvPr>
            <p:ph type="title"/>
          </p:nvPr>
        </p:nvSpPr>
        <p:spPr>
          <a:xfrm>
            <a:off x="514350" y="378102"/>
            <a:ext cx="11163299" cy="369332"/>
          </a:xfrm>
        </p:spPr>
        <p:txBody>
          <a:bodyPr wrap="square">
            <a:spAutoFit/>
          </a:bodyPr>
          <a:lstStyle>
            <a:lvl1pPr>
              <a:defRPr sz="2000" b="1">
                <a:solidFill>
                  <a:srgbClr val="006241"/>
                </a:solidFill>
                <a:latin typeface="Libre Franklin" pitchFamily="2" charset="77"/>
              </a:defRPr>
            </a:lvl1pPr>
          </a:lstStyle>
          <a:p>
            <a:r>
              <a:rPr lang="en-GB"/>
              <a:t>Click to edit Master title style</a:t>
            </a:r>
            <a:endParaRPr lang="en-US"/>
          </a:p>
        </p:txBody>
      </p:sp>
      <p:pic>
        <p:nvPicPr>
          <p:cNvPr id="12" name="Picture 11" descr="A green and white logo&#10;&#10;Description automatically generated">
            <a:extLst>
              <a:ext uri="{FF2B5EF4-FFF2-40B4-BE49-F238E27FC236}">
                <a16:creationId xmlns:a16="http://schemas.microsoft.com/office/drawing/2014/main" id="{73A41690-316A-36CE-AC8C-6FB6FCDAA71E}"/>
              </a:ext>
            </a:extLst>
          </p:cNvPr>
          <p:cNvPicPr>
            <a:picLocks noChangeAspect="1"/>
          </p:cNvPicPr>
          <p:nvPr userDrawn="1"/>
        </p:nvPicPr>
        <p:blipFill>
          <a:blip r:embed="rId3"/>
          <a:stretch>
            <a:fillRect/>
          </a:stretch>
        </p:blipFill>
        <p:spPr>
          <a:xfrm>
            <a:off x="11317216" y="193436"/>
            <a:ext cx="360433" cy="369332"/>
          </a:xfrm>
          <a:prstGeom prst="rect">
            <a:avLst/>
          </a:prstGeom>
        </p:spPr>
      </p:pic>
      <p:sp>
        <p:nvSpPr>
          <p:cNvPr id="13" name="Text Placeholder 17">
            <a:extLst>
              <a:ext uri="{FF2B5EF4-FFF2-40B4-BE49-F238E27FC236}">
                <a16:creationId xmlns:a16="http://schemas.microsoft.com/office/drawing/2014/main" id="{2138891E-332D-A07F-5B23-2F3F82DBA492}"/>
              </a:ext>
            </a:extLst>
          </p:cNvPr>
          <p:cNvSpPr>
            <a:spLocks noGrp="1"/>
          </p:cNvSpPr>
          <p:nvPr>
            <p:ph type="body" sz="quarter" idx="10" hasCustomPrompt="1"/>
          </p:nvPr>
        </p:nvSpPr>
        <p:spPr>
          <a:xfrm>
            <a:off x="514351" y="6474618"/>
            <a:ext cx="5581649" cy="244682"/>
          </a:xfrm>
        </p:spPr>
        <p:txBody>
          <a:bodyPr wrap="square">
            <a:spAutoFit/>
          </a:bodyPr>
          <a:lstStyle>
            <a:lvl1pPr marL="0" indent="0">
              <a:buNone/>
              <a:defRPr sz="1050">
                <a:solidFill>
                  <a:srgbClr val="006241"/>
                </a:solidFill>
                <a:latin typeface="Libre Franklin" pitchFamily="2" charset="77"/>
              </a:defRPr>
            </a:lvl1pPr>
          </a:lstStyle>
          <a:p>
            <a:pPr lvl="0"/>
            <a:r>
              <a:rPr lang="en-US"/>
              <a:t>Add business unit in slide master </a:t>
            </a:r>
            <a:r>
              <a:rPr lang="en-US" b="1"/>
              <a:t>| Day, 00/0000/00 | 0</a:t>
            </a:r>
            <a:endParaRPr lang="en-US"/>
          </a:p>
        </p:txBody>
      </p:sp>
      <p:pic>
        <p:nvPicPr>
          <p:cNvPr id="14" name="Picture 13" descr="A green rectangle with white text&#10;&#10;Description automatically generated">
            <a:extLst>
              <a:ext uri="{FF2B5EF4-FFF2-40B4-BE49-F238E27FC236}">
                <a16:creationId xmlns:a16="http://schemas.microsoft.com/office/drawing/2014/main" id="{6DD95EE5-CE85-5FDE-6430-77102B5CAEE5}"/>
              </a:ext>
            </a:extLst>
          </p:cNvPr>
          <p:cNvPicPr>
            <a:picLocks noChangeAspect="1"/>
          </p:cNvPicPr>
          <p:nvPr userDrawn="1"/>
        </p:nvPicPr>
        <p:blipFill>
          <a:blip r:embed="rId4"/>
          <a:stretch>
            <a:fillRect/>
          </a:stretch>
        </p:blipFill>
        <p:spPr>
          <a:xfrm>
            <a:off x="9977938" y="5651500"/>
            <a:ext cx="1699711" cy="503618"/>
          </a:xfrm>
          <a:prstGeom prst="rect">
            <a:avLst/>
          </a:prstGeom>
        </p:spPr>
      </p:pic>
      <p:sp>
        <p:nvSpPr>
          <p:cNvPr id="15" name="Text Placeholder 17">
            <a:extLst>
              <a:ext uri="{FF2B5EF4-FFF2-40B4-BE49-F238E27FC236}">
                <a16:creationId xmlns:a16="http://schemas.microsoft.com/office/drawing/2014/main" id="{C1A01795-C528-84B3-EB16-D1B2AB82C8B0}"/>
              </a:ext>
            </a:extLst>
          </p:cNvPr>
          <p:cNvSpPr>
            <a:spLocks noGrp="1"/>
          </p:cNvSpPr>
          <p:nvPr>
            <p:ph type="body" sz="quarter" idx="11" hasCustomPrompt="1"/>
          </p:nvPr>
        </p:nvSpPr>
        <p:spPr>
          <a:xfrm>
            <a:off x="514350" y="1270554"/>
            <a:ext cx="11163299" cy="528606"/>
          </a:xfrm>
        </p:spPr>
        <p:txBody>
          <a:bodyPr wrap="square">
            <a:spAutoFit/>
          </a:bodyPr>
          <a:lstStyle>
            <a:lvl1pPr marL="0" indent="0">
              <a:buNone/>
              <a:defRPr sz="1050">
                <a:solidFill>
                  <a:schemeClr val="tx1"/>
                </a:solidFill>
                <a:latin typeface="Libre Franklin" pitchFamily="2" charset="77"/>
              </a:defRPr>
            </a:lvl1pPr>
          </a:lstStyle>
          <a:p>
            <a:pPr lvl="0"/>
            <a:r>
              <a:rPr lang="en-ZA" b="0" i="0" u="none" strike="noStrike">
                <a:solidFill>
                  <a:srgbClr val="7B8898"/>
                </a:solidFill>
                <a:effectLst/>
                <a:latin typeface="Mercury SSm A"/>
              </a:rPr>
              <a:t>Lorem ipsum </a:t>
            </a:r>
            <a:r>
              <a:rPr lang="en-ZA" b="0" i="0" u="none" strike="noStrike" err="1">
                <a:solidFill>
                  <a:srgbClr val="7B8898"/>
                </a:solidFill>
                <a:effectLst/>
                <a:latin typeface="Mercury SSm A"/>
              </a:rPr>
              <a:t>dolor</a:t>
            </a:r>
            <a:r>
              <a:rPr lang="en-ZA" b="0" i="0" u="none" strike="noStrike">
                <a:solidFill>
                  <a:srgbClr val="7B8898"/>
                </a:solidFill>
                <a:effectLst/>
                <a:latin typeface="Mercury SSm A"/>
              </a:rPr>
              <a:t> sit </a:t>
            </a:r>
            <a:r>
              <a:rPr lang="en-ZA" b="0" i="0" u="none" strike="noStrike" err="1">
                <a:solidFill>
                  <a:srgbClr val="7B8898"/>
                </a:solidFill>
                <a:effectLst/>
                <a:latin typeface="Mercury SSm A"/>
              </a:rPr>
              <a:t>amet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consectetur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adipiscing</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sed</a:t>
            </a:r>
            <a:r>
              <a:rPr lang="en-ZA" b="0" i="0" u="none" strike="noStrike">
                <a:solidFill>
                  <a:srgbClr val="7B8898"/>
                </a:solidFill>
                <a:effectLst/>
                <a:latin typeface="Mercury SSm A"/>
              </a:rPr>
              <a:t> do </a:t>
            </a:r>
            <a:r>
              <a:rPr lang="en-ZA" b="0" i="0" u="none" strike="noStrike" err="1">
                <a:solidFill>
                  <a:srgbClr val="7B8898"/>
                </a:solidFill>
                <a:effectLst/>
                <a:latin typeface="Mercury SSm A"/>
              </a:rPr>
              <a:t>eiusmod</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tempor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incididunt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ut</a:t>
            </a:r>
            <a:r>
              <a:rPr lang="en-ZA" b="0" i="0" u="none" strike="noStrike">
                <a:solidFill>
                  <a:srgbClr val="7B8898"/>
                </a:solidFill>
                <a:effectLst/>
                <a:latin typeface="Mercury SSm A"/>
              </a:rPr>
              <a:t> labore et dolore magna </a:t>
            </a:r>
            <a:r>
              <a:rPr lang="en-ZA" b="0" i="0" u="none" strike="noStrike" err="1">
                <a:solidFill>
                  <a:srgbClr val="7B8898"/>
                </a:solidFill>
                <a:effectLst/>
                <a:latin typeface="Mercury SSm A"/>
              </a:rPr>
              <a:t>aliqua</a:t>
            </a:r>
            <a:r>
              <a:rPr lang="en-ZA" b="0" i="0" u="none" strike="noStrike">
                <a:solidFill>
                  <a:srgbClr val="7B8898"/>
                </a:solidFill>
                <a:effectLst/>
                <a:latin typeface="Mercury SSm A"/>
              </a:rPr>
              <a:t>. Ut </a:t>
            </a:r>
            <a:r>
              <a:rPr lang="en-ZA" b="0" i="0" u="none" strike="noStrike" err="1">
                <a:solidFill>
                  <a:srgbClr val="7B8898"/>
                </a:solidFill>
                <a:effectLst/>
                <a:latin typeface="Mercury SSm A"/>
              </a:rPr>
              <a:t>enim</a:t>
            </a:r>
            <a:r>
              <a:rPr lang="en-ZA" b="0" i="0" u="none" strike="noStrike">
                <a:solidFill>
                  <a:srgbClr val="7B8898"/>
                </a:solidFill>
                <a:effectLst/>
                <a:latin typeface="Mercury SSm A"/>
              </a:rPr>
              <a:t> ad minim </a:t>
            </a:r>
            <a:r>
              <a:rPr lang="en-ZA" b="0" i="0" u="none" strike="noStrike" err="1">
                <a:solidFill>
                  <a:srgbClr val="7B8898"/>
                </a:solidFill>
                <a:effectLst/>
                <a:latin typeface="Mercury SSm A"/>
              </a:rPr>
              <a:t>veniam</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quis</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nostrud</a:t>
            </a:r>
            <a:r>
              <a:rPr lang="en-ZA" b="0" i="0" u="none" strike="noStrike">
                <a:solidFill>
                  <a:srgbClr val="7B8898"/>
                </a:solidFill>
                <a:effectLst/>
                <a:latin typeface="Mercury SSm A"/>
              </a:rPr>
              <a:t> exercitation </a:t>
            </a:r>
            <a:r>
              <a:rPr lang="en-ZA" b="0" i="0" u="none" strike="noStrike" err="1">
                <a:solidFill>
                  <a:srgbClr val="7B8898"/>
                </a:solidFill>
                <a:effectLst/>
                <a:latin typeface="Mercury SSm A"/>
              </a:rPr>
              <a:t>ullamco</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laboris</a:t>
            </a:r>
            <a:r>
              <a:rPr lang="en-ZA" b="0" i="0" u="none" strike="noStrike">
                <a:solidFill>
                  <a:srgbClr val="7B8898"/>
                </a:solidFill>
                <a:effectLst/>
                <a:latin typeface="Mercury SSm A"/>
              </a:rPr>
              <a:t> nisi </a:t>
            </a:r>
            <a:r>
              <a:rPr lang="en-ZA" b="0" i="0" u="none" strike="noStrike" err="1">
                <a:solidFill>
                  <a:srgbClr val="7B8898"/>
                </a:solidFill>
                <a:effectLst/>
                <a:latin typeface="Mercury SSm A"/>
              </a:rPr>
              <a:t>ut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aliquip</a:t>
            </a:r>
            <a:r>
              <a:rPr lang="en-ZA" b="0" i="0" u="none" strike="noStrike">
                <a:solidFill>
                  <a:srgbClr val="7B8898"/>
                </a:solidFill>
                <a:effectLst/>
                <a:latin typeface="Mercury SSm A"/>
              </a:rPr>
              <a:t> ex </a:t>
            </a:r>
            <a:r>
              <a:rPr lang="en-ZA" b="0" i="0" u="none" strike="noStrike" err="1">
                <a:solidFill>
                  <a:srgbClr val="7B8898"/>
                </a:solidFill>
                <a:effectLst/>
                <a:latin typeface="Mercury SSm A"/>
              </a:rPr>
              <a:t>ea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commodo</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consequat</a:t>
            </a:r>
            <a:r>
              <a:rPr lang="en-ZA" b="0" i="0" u="none" strike="noStrike">
                <a:solidFill>
                  <a:srgbClr val="7B8898"/>
                </a:solidFill>
                <a:effectLst/>
                <a:latin typeface="Mercury SSm A"/>
              </a:rPr>
              <a:t>. Duis </a:t>
            </a:r>
            <a:r>
              <a:rPr lang="en-ZA" b="0" i="0" u="none" strike="noStrike" err="1">
                <a:solidFill>
                  <a:srgbClr val="7B8898"/>
                </a:solidFill>
                <a:effectLst/>
                <a:latin typeface="Mercury SSm A"/>
              </a:rPr>
              <a:t>aute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irure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dolor</a:t>
            </a:r>
            <a:r>
              <a:rPr lang="en-ZA" b="0" i="0" u="none" strike="noStrike">
                <a:solidFill>
                  <a:srgbClr val="7B8898"/>
                </a:solidFill>
                <a:effectLst/>
                <a:latin typeface="Mercury SSm A"/>
              </a:rPr>
              <a:t> in </a:t>
            </a:r>
            <a:r>
              <a:rPr lang="en-ZA" b="0" i="0" u="none" strike="noStrike" err="1">
                <a:solidFill>
                  <a:srgbClr val="7B8898"/>
                </a:solidFill>
                <a:effectLst/>
                <a:latin typeface="Mercury SSm A"/>
              </a:rPr>
              <a:t>reprehenderit</a:t>
            </a:r>
            <a:r>
              <a:rPr lang="en-ZA" b="0" i="0" u="none" strike="noStrike">
                <a:solidFill>
                  <a:srgbClr val="7B8898"/>
                </a:solidFill>
                <a:effectLst/>
                <a:latin typeface="Mercury SSm A"/>
              </a:rPr>
              <a:t> in </a:t>
            </a:r>
            <a:r>
              <a:rPr lang="en-ZA" b="0" i="0" u="none" strike="noStrike" err="1">
                <a:solidFill>
                  <a:srgbClr val="7B8898"/>
                </a:solidFill>
                <a:effectLst/>
                <a:latin typeface="Mercury SSm A"/>
              </a:rPr>
              <a:t>voluptate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velit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esse</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cillum</a:t>
            </a:r>
            <a:r>
              <a:rPr lang="en-ZA" b="0" i="0" u="none" strike="noStrike">
                <a:solidFill>
                  <a:srgbClr val="7B8898"/>
                </a:solidFill>
                <a:effectLst/>
                <a:latin typeface="Mercury SSm A"/>
              </a:rPr>
              <a:t> dolore </a:t>
            </a:r>
            <a:r>
              <a:rPr lang="en-ZA" b="0" i="0" u="none" strike="noStrike" err="1">
                <a:solidFill>
                  <a:srgbClr val="7B8898"/>
                </a:solidFill>
                <a:effectLst/>
                <a:latin typeface="Mercury SSm A"/>
              </a:rPr>
              <a:t>eu</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fugiat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nulla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pariatur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Excepteur</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sint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occaecat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cupidatat</a:t>
            </a:r>
            <a:r>
              <a:rPr lang="en-ZA" b="0" i="0" u="none" strike="noStrike">
                <a:solidFill>
                  <a:srgbClr val="7B8898"/>
                </a:solidFill>
                <a:effectLst/>
                <a:latin typeface="Mercury SSm A"/>
              </a:rPr>
              <a:t> non </a:t>
            </a:r>
            <a:r>
              <a:rPr lang="en-ZA" b="0" i="0" u="none" strike="noStrike" err="1">
                <a:solidFill>
                  <a:srgbClr val="7B8898"/>
                </a:solidFill>
                <a:effectLst/>
                <a:latin typeface="Mercury SSm A"/>
              </a:rPr>
              <a:t>proident</a:t>
            </a:r>
            <a:r>
              <a:rPr lang="en-ZA" b="0" i="0" u="none" strike="noStrike">
                <a:solidFill>
                  <a:srgbClr val="7B8898"/>
                </a:solidFill>
                <a:effectLst/>
                <a:latin typeface="Mercury SSm A"/>
              </a:rPr>
              <a:t>, sunt in culpa qui </a:t>
            </a:r>
            <a:r>
              <a:rPr lang="en-ZA" b="0" i="0" u="none" strike="noStrike" err="1">
                <a:solidFill>
                  <a:srgbClr val="7B8898"/>
                </a:solidFill>
                <a:effectLst/>
                <a:latin typeface="Mercury SSm A"/>
              </a:rPr>
              <a:t>officia</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deserunt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mollit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anim</a:t>
            </a:r>
            <a:r>
              <a:rPr lang="en-ZA" b="0" i="0" u="none" strike="noStrike">
                <a:solidFill>
                  <a:srgbClr val="7B8898"/>
                </a:solidFill>
                <a:effectLst/>
                <a:latin typeface="Mercury SSm A"/>
              </a:rPr>
              <a:t> id </a:t>
            </a:r>
            <a:r>
              <a:rPr lang="en-ZA" b="0" i="0" u="none" strike="noStrike" err="1">
                <a:solidFill>
                  <a:srgbClr val="7B8898"/>
                </a:solidFill>
                <a:effectLst/>
                <a:latin typeface="Mercury SSm A"/>
              </a:rPr>
              <a:t>est</a:t>
            </a:r>
            <a:r>
              <a:rPr lang="en-ZA" b="0" i="0" u="none" strike="noStrike">
                <a:solidFill>
                  <a:srgbClr val="7B8898"/>
                </a:solidFill>
                <a:effectLst/>
                <a:latin typeface="Mercury SSm A"/>
              </a:rPr>
              <a:t> </a:t>
            </a:r>
            <a:r>
              <a:rPr lang="en-ZA" b="0" i="0" u="none" strike="noStrike" err="1">
                <a:solidFill>
                  <a:srgbClr val="7B8898"/>
                </a:solidFill>
                <a:effectLst/>
                <a:latin typeface="Mercury SSm A"/>
              </a:rPr>
              <a:t>laborum</a:t>
            </a:r>
            <a:r>
              <a:rPr lang="en-ZA" b="0" i="0" u="none" strike="noStrike">
                <a:solidFill>
                  <a:srgbClr val="7B8898"/>
                </a:solidFill>
                <a:effectLst/>
                <a:latin typeface="Mercury SSm A"/>
              </a:rPr>
              <a:t>.</a:t>
            </a:r>
            <a:endParaRPr lang="en-US"/>
          </a:p>
        </p:txBody>
      </p:sp>
    </p:spTree>
    <p:extLst>
      <p:ext uri="{BB962C8B-B14F-4D97-AF65-F5344CB8AC3E}">
        <p14:creationId xmlns:p14="http://schemas.microsoft.com/office/powerpoint/2010/main" val="344185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person in a green shirt&#10;&#10;Description automatically generated">
            <a:extLst>
              <a:ext uri="{FF2B5EF4-FFF2-40B4-BE49-F238E27FC236}">
                <a16:creationId xmlns:a16="http://schemas.microsoft.com/office/drawing/2014/main" id="{9DF499C8-63E8-F650-D94F-E68F8B9784A2}"/>
              </a:ext>
            </a:extLst>
          </p:cNvPr>
          <p:cNvPicPr>
            <a:picLocks noChangeAspect="1"/>
          </p:cNvPicPr>
          <p:nvPr userDrawn="1"/>
        </p:nvPicPr>
        <p:blipFill>
          <a:blip r:embed="rId2"/>
          <a:stretch>
            <a:fillRect/>
          </a:stretch>
        </p:blipFill>
        <p:spPr>
          <a:xfrm>
            <a:off x="0" y="3863"/>
            <a:ext cx="12192000" cy="6850271"/>
          </a:xfrm>
          <a:prstGeom prst="rect">
            <a:avLst/>
          </a:prstGeom>
        </p:spPr>
      </p:pic>
      <p:pic>
        <p:nvPicPr>
          <p:cNvPr id="19" name="Picture 18" descr="A green rectangle with white text&#10;&#10;Description automatically generated">
            <a:extLst>
              <a:ext uri="{FF2B5EF4-FFF2-40B4-BE49-F238E27FC236}">
                <a16:creationId xmlns:a16="http://schemas.microsoft.com/office/drawing/2014/main" id="{914B607D-8910-9025-6BFF-870663E4072C}"/>
              </a:ext>
            </a:extLst>
          </p:cNvPr>
          <p:cNvPicPr>
            <a:picLocks noChangeAspect="1"/>
          </p:cNvPicPr>
          <p:nvPr userDrawn="1"/>
        </p:nvPicPr>
        <p:blipFill>
          <a:blip r:embed="rId3"/>
          <a:stretch>
            <a:fillRect/>
          </a:stretch>
        </p:blipFill>
        <p:spPr>
          <a:xfrm>
            <a:off x="514350" y="5401281"/>
            <a:ext cx="2514599" cy="745066"/>
          </a:xfrm>
          <a:prstGeom prst="rect">
            <a:avLst/>
          </a:prstGeom>
        </p:spPr>
      </p:pic>
      <p:sp>
        <p:nvSpPr>
          <p:cNvPr id="20" name="Title 19">
            <a:extLst>
              <a:ext uri="{FF2B5EF4-FFF2-40B4-BE49-F238E27FC236}">
                <a16:creationId xmlns:a16="http://schemas.microsoft.com/office/drawing/2014/main" id="{2C3C6421-0115-9C4E-3927-F7828059005D}"/>
              </a:ext>
            </a:extLst>
          </p:cNvPr>
          <p:cNvSpPr>
            <a:spLocks noGrp="1"/>
          </p:cNvSpPr>
          <p:nvPr>
            <p:ph type="title" hasCustomPrompt="1"/>
          </p:nvPr>
        </p:nvSpPr>
        <p:spPr>
          <a:xfrm>
            <a:off x="514350" y="2988543"/>
            <a:ext cx="11163301" cy="1311128"/>
          </a:xfrm>
        </p:spPr>
        <p:txBody>
          <a:bodyPr wrap="square" anchor="t" anchorCtr="0">
            <a:spAutoFit/>
          </a:bodyPr>
          <a:lstStyle>
            <a:lvl1pPr>
              <a:defRPr b="1">
                <a:solidFill>
                  <a:schemeClr val="bg1"/>
                </a:solidFill>
                <a:latin typeface="Libre Franklin" pitchFamily="2" charset="77"/>
              </a:defRPr>
            </a:lvl1pPr>
          </a:lstStyle>
          <a:p>
            <a:r>
              <a:rPr lang="en-GB"/>
              <a:t>Headline</a:t>
            </a:r>
            <a:br>
              <a:rPr lang="en-GB"/>
            </a:br>
            <a:r>
              <a:rPr lang="en-GB"/>
              <a:t>goes here</a:t>
            </a:r>
            <a:endParaRPr lang="en-US"/>
          </a:p>
        </p:txBody>
      </p:sp>
      <p:pic>
        <p:nvPicPr>
          <p:cNvPr id="22" name="Picture 21" descr="A green and white logo&#10;&#10;Description automatically generated">
            <a:extLst>
              <a:ext uri="{FF2B5EF4-FFF2-40B4-BE49-F238E27FC236}">
                <a16:creationId xmlns:a16="http://schemas.microsoft.com/office/drawing/2014/main" id="{B52E2122-EF6C-3194-5FC8-8C68F365DCEE}"/>
              </a:ext>
            </a:extLst>
          </p:cNvPr>
          <p:cNvPicPr>
            <a:picLocks noChangeAspect="1"/>
          </p:cNvPicPr>
          <p:nvPr userDrawn="1"/>
        </p:nvPicPr>
        <p:blipFill>
          <a:blip r:embed="rId4"/>
          <a:stretch>
            <a:fillRect/>
          </a:stretch>
        </p:blipFill>
        <p:spPr>
          <a:xfrm>
            <a:off x="10185547" y="666307"/>
            <a:ext cx="1106230" cy="1133544"/>
          </a:xfrm>
          <a:prstGeom prst="rect">
            <a:avLst/>
          </a:prstGeom>
        </p:spPr>
      </p:pic>
    </p:spTree>
    <p:extLst>
      <p:ext uri="{BB962C8B-B14F-4D97-AF65-F5344CB8AC3E}">
        <p14:creationId xmlns:p14="http://schemas.microsoft.com/office/powerpoint/2010/main" val="33548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close-up of a person&#10;&#10;Description automatically generated">
            <a:extLst>
              <a:ext uri="{FF2B5EF4-FFF2-40B4-BE49-F238E27FC236}">
                <a16:creationId xmlns:a16="http://schemas.microsoft.com/office/drawing/2014/main" id="{CD25E080-1F85-18A7-2FC9-3E30267C1CCE}"/>
              </a:ext>
            </a:extLst>
          </p:cNvPr>
          <p:cNvPicPr>
            <a:picLocks noChangeAspect="1"/>
          </p:cNvPicPr>
          <p:nvPr userDrawn="1"/>
        </p:nvPicPr>
        <p:blipFill>
          <a:blip r:embed="rId2"/>
          <a:stretch>
            <a:fillRect/>
          </a:stretch>
        </p:blipFill>
        <p:spPr>
          <a:xfrm>
            <a:off x="0" y="7728"/>
            <a:ext cx="12192000" cy="6850272"/>
          </a:xfrm>
          <a:prstGeom prst="rect">
            <a:avLst/>
          </a:prstGeom>
        </p:spPr>
      </p:pic>
      <p:pic>
        <p:nvPicPr>
          <p:cNvPr id="7" name="Picture 6" descr="A green rectangle with white text&#10;&#10;Description automatically generated">
            <a:extLst>
              <a:ext uri="{FF2B5EF4-FFF2-40B4-BE49-F238E27FC236}">
                <a16:creationId xmlns:a16="http://schemas.microsoft.com/office/drawing/2014/main" id="{51A0FC01-808F-C126-5BFE-80DE7C79F77B}"/>
              </a:ext>
            </a:extLst>
          </p:cNvPr>
          <p:cNvPicPr>
            <a:picLocks noChangeAspect="1"/>
          </p:cNvPicPr>
          <p:nvPr userDrawn="1"/>
        </p:nvPicPr>
        <p:blipFill>
          <a:blip r:embed="rId3"/>
          <a:stretch>
            <a:fillRect/>
          </a:stretch>
        </p:blipFill>
        <p:spPr>
          <a:xfrm>
            <a:off x="514350" y="5401281"/>
            <a:ext cx="2514599" cy="745066"/>
          </a:xfrm>
          <a:prstGeom prst="rect">
            <a:avLst/>
          </a:prstGeom>
        </p:spPr>
      </p:pic>
      <p:sp>
        <p:nvSpPr>
          <p:cNvPr id="8" name="Title 19">
            <a:extLst>
              <a:ext uri="{FF2B5EF4-FFF2-40B4-BE49-F238E27FC236}">
                <a16:creationId xmlns:a16="http://schemas.microsoft.com/office/drawing/2014/main" id="{9BCF98E6-F4C9-16FA-B24A-8D1D826C838F}"/>
              </a:ext>
            </a:extLst>
          </p:cNvPr>
          <p:cNvSpPr>
            <a:spLocks noGrp="1"/>
          </p:cNvSpPr>
          <p:nvPr>
            <p:ph type="title" hasCustomPrompt="1"/>
          </p:nvPr>
        </p:nvSpPr>
        <p:spPr>
          <a:xfrm>
            <a:off x="514350" y="2988543"/>
            <a:ext cx="11163301" cy="1311128"/>
          </a:xfrm>
        </p:spPr>
        <p:txBody>
          <a:bodyPr wrap="square" anchor="t" anchorCtr="0">
            <a:spAutoFit/>
          </a:bodyPr>
          <a:lstStyle>
            <a:lvl1pPr>
              <a:defRPr b="1">
                <a:solidFill>
                  <a:srgbClr val="006241"/>
                </a:solidFill>
                <a:latin typeface="Libre Franklin" pitchFamily="2" charset="77"/>
              </a:defRPr>
            </a:lvl1pPr>
          </a:lstStyle>
          <a:p>
            <a:r>
              <a:rPr lang="en-GB"/>
              <a:t>Headline</a:t>
            </a:r>
            <a:br>
              <a:rPr lang="en-GB"/>
            </a:br>
            <a:r>
              <a:rPr lang="en-GB"/>
              <a:t>goes here</a:t>
            </a:r>
            <a:endParaRPr lang="en-US"/>
          </a:p>
        </p:txBody>
      </p:sp>
      <p:pic>
        <p:nvPicPr>
          <p:cNvPr id="9" name="Picture 8" descr="A green and white logo&#10;&#10;Description automatically generated">
            <a:extLst>
              <a:ext uri="{FF2B5EF4-FFF2-40B4-BE49-F238E27FC236}">
                <a16:creationId xmlns:a16="http://schemas.microsoft.com/office/drawing/2014/main" id="{398CDFF4-6CD0-D88F-C531-3508E3345999}"/>
              </a:ext>
            </a:extLst>
          </p:cNvPr>
          <p:cNvPicPr>
            <a:picLocks noChangeAspect="1"/>
          </p:cNvPicPr>
          <p:nvPr userDrawn="1"/>
        </p:nvPicPr>
        <p:blipFill>
          <a:blip r:embed="rId4"/>
          <a:stretch>
            <a:fillRect/>
          </a:stretch>
        </p:blipFill>
        <p:spPr>
          <a:xfrm>
            <a:off x="10185547" y="666307"/>
            <a:ext cx="1106230" cy="1133544"/>
          </a:xfrm>
          <a:prstGeom prst="rect">
            <a:avLst/>
          </a:prstGeom>
        </p:spPr>
      </p:pic>
    </p:spTree>
    <p:extLst>
      <p:ext uri="{BB962C8B-B14F-4D97-AF65-F5344CB8AC3E}">
        <p14:creationId xmlns:p14="http://schemas.microsoft.com/office/powerpoint/2010/main" val="156552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 name="Picture 5" descr="A green and white logo&#10;&#10;Description automatically generated">
            <a:extLst>
              <a:ext uri="{FF2B5EF4-FFF2-40B4-BE49-F238E27FC236}">
                <a16:creationId xmlns:a16="http://schemas.microsoft.com/office/drawing/2014/main" id="{EA3C890C-25BF-077C-D26D-B48108C37752}"/>
              </a:ext>
            </a:extLst>
          </p:cNvPr>
          <p:cNvPicPr>
            <a:picLocks noChangeAspect="1"/>
          </p:cNvPicPr>
          <p:nvPr userDrawn="1"/>
        </p:nvPicPr>
        <p:blipFill>
          <a:blip r:embed="rId2"/>
          <a:stretch>
            <a:fillRect/>
          </a:stretch>
        </p:blipFill>
        <p:spPr>
          <a:xfrm>
            <a:off x="0" y="3863"/>
            <a:ext cx="12192000" cy="6850271"/>
          </a:xfrm>
          <a:prstGeom prst="rect">
            <a:avLst/>
          </a:prstGeom>
        </p:spPr>
      </p:pic>
      <p:pic>
        <p:nvPicPr>
          <p:cNvPr id="9" name="Picture 8" descr="A black and white rectangle with white text&#10;&#10;Description automatically generated">
            <a:extLst>
              <a:ext uri="{FF2B5EF4-FFF2-40B4-BE49-F238E27FC236}">
                <a16:creationId xmlns:a16="http://schemas.microsoft.com/office/drawing/2014/main" id="{6B0E55EB-0473-8B8E-AD6D-41F6A02A994E}"/>
              </a:ext>
            </a:extLst>
          </p:cNvPr>
          <p:cNvPicPr>
            <a:picLocks noChangeAspect="1"/>
          </p:cNvPicPr>
          <p:nvPr userDrawn="1"/>
        </p:nvPicPr>
        <p:blipFill>
          <a:blip r:embed="rId3"/>
          <a:stretch>
            <a:fillRect/>
          </a:stretch>
        </p:blipFill>
        <p:spPr>
          <a:xfrm>
            <a:off x="514350" y="5084234"/>
            <a:ext cx="2514598" cy="745066"/>
          </a:xfrm>
          <a:prstGeom prst="rect">
            <a:avLst/>
          </a:prstGeom>
        </p:spPr>
      </p:pic>
      <p:pic>
        <p:nvPicPr>
          <p:cNvPr id="10" name="Picture 9" descr="A green and white logo&#10;&#10;Description automatically generated">
            <a:extLst>
              <a:ext uri="{FF2B5EF4-FFF2-40B4-BE49-F238E27FC236}">
                <a16:creationId xmlns:a16="http://schemas.microsoft.com/office/drawing/2014/main" id="{90EEC60E-A809-3E68-71D6-5FD6BC0F06D0}"/>
              </a:ext>
            </a:extLst>
          </p:cNvPr>
          <p:cNvPicPr>
            <a:picLocks noChangeAspect="1"/>
          </p:cNvPicPr>
          <p:nvPr userDrawn="1"/>
        </p:nvPicPr>
        <p:blipFill>
          <a:blip r:embed="rId4"/>
          <a:stretch>
            <a:fillRect/>
          </a:stretch>
        </p:blipFill>
        <p:spPr>
          <a:xfrm>
            <a:off x="10185547" y="666307"/>
            <a:ext cx="1106230" cy="1133544"/>
          </a:xfrm>
          <a:prstGeom prst="rect">
            <a:avLst/>
          </a:prstGeom>
        </p:spPr>
      </p:pic>
      <p:sp>
        <p:nvSpPr>
          <p:cNvPr id="11" name="Title 10">
            <a:extLst>
              <a:ext uri="{FF2B5EF4-FFF2-40B4-BE49-F238E27FC236}">
                <a16:creationId xmlns:a16="http://schemas.microsoft.com/office/drawing/2014/main" id="{393A915E-D526-FAFA-CCFF-9AEF2087F6CA}"/>
              </a:ext>
            </a:extLst>
          </p:cNvPr>
          <p:cNvSpPr>
            <a:spLocks noGrp="1"/>
          </p:cNvSpPr>
          <p:nvPr>
            <p:ph type="title" hasCustomPrompt="1"/>
          </p:nvPr>
        </p:nvSpPr>
        <p:spPr>
          <a:xfrm>
            <a:off x="514350" y="3832905"/>
            <a:ext cx="11163300" cy="701731"/>
          </a:xfrm>
        </p:spPr>
        <p:txBody>
          <a:bodyPr>
            <a:spAutoFit/>
          </a:bodyPr>
          <a:lstStyle>
            <a:lvl1pPr>
              <a:defRPr b="1">
                <a:solidFill>
                  <a:schemeClr val="bg1"/>
                </a:solidFill>
                <a:latin typeface="Libre Franklin" pitchFamily="2" charset="77"/>
              </a:defRPr>
            </a:lvl1pPr>
          </a:lstStyle>
          <a:p>
            <a:r>
              <a:rPr lang="en-GB"/>
              <a:t>Thank you</a:t>
            </a:r>
            <a:endParaRPr lang="en-US"/>
          </a:p>
        </p:txBody>
      </p:sp>
    </p:spTree>
    <p:extLst>
      <p:ext uri="{BB962C8B-B14F-4D97-AF65-F5344CB8AC3E}">
        <p14:creationId xmlns:p14="http://schemas.microsoft.com/office/powerpoint/2010/main" val="62168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01CA-3F08-E90D-D482-D719916E91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A72F88-3D66-E45F-5396-834047A9D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F172C07-536C-66ED-1508-19E1A1CAB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EEBF5F-2A00-73AC-289C-0BFB5708784A}"/>
              </a:ext>
            </a:extLst>
          </p:cNvPr>
          <p:cNvSpPr>
            <a:spLocks noGrp="1"/>
          </p:cNvSpPr>
          <p:nvPr>
            <p:ph type="dt" sz="half" idx="10"/>
          </p:nvPr>
        </p:nvSpPr>
        <p:spPr/>
        <p:txBody>
          <a:bodyPr/>
          <a:lstStyle/>
          <a:p>
            <a:fld id="{F9E82042-39FB-5C46-9F85-6375B4C41287}" type="datetimeFigureOut">
              <a:rPr lang="en-US" smtClean="0"/>
              <a:t>1/26/2026</a:t>
            </a:fld>
            <a:endParaRPr lang="en-US"/>
          </a:p>
        </p:txBody>
      </p:sp>
      <p:sp>
        <p:nvSpPr>
          <p:cNvPr id="6" name="Footer Placeholder 5">
            <a:extLst>
              <a:ext uri="{FF2B5EF4-FFF2-40B4-BE49-F238E27FC236}">
                <a16:creationId xmlns:a16="http://schemas.microsoft.com/office/drawing/2014/main" id="{5CAF23A9-DA3D-16CC-B923-189BE7E0C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F1FFA-5871-8450-06C6-9F26411EE804}"/>
              </a:ext>
            </a:extLst>
          </p:cNvPr>
          <p:cNvSpPr>
            <a:spLocks noGrp="1"/>
          </p:cNvSpPr>
          <p:nvPr>
            <p:ph type="sldNum" sz="quarter" idx="12"/>
          </p:nvPr>
        </p:nvSpPr>
        <p:spPr/>
        <p:txBody>
          <a:bodyPr/>
          <a:lstStyle/>
          <a:p>
            <a:fld id="{78AE9EC7-E4FB-A64B-881B-6EB32DED3A39}" type="slidenum">
              <a:rPr lang="en-US" smtClean="0"/>
              <a:t>‹#›</a:t>
            </a:fld>
            <a:endParaRPr lang="en-US"/>
          </a:p>
        </p:txBody>
      </p:sp>
    </p:spTree>
    <p:extLst>
      <p:ext uri="{BB962C8B-B14F-4D97-AF65-F5344CB8AC3E}">
        <p14:creationId xmlns:p14="http://schemas.microsoft.com/office/powerpoint/2010/main" val="107073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2F66-28E7-8F7E-4A9B-7956A08B3D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472CCC2-FD80-6ED8-252C-8BE715F829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79669D-8432-506A-41D5-1CC0BD458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6A16A5-598A-1717-A223-01F5F87BB8A8}"/>
              </a:ext>
            </a:extLst>
          </p:cNvPr>
          <p:cNvSpPr>
            <a:spLocks noGrp="1"/>
          </p:cNvSpPr>
          <p:nvPr>
            <p:ph type="dt" sz="half" idx="10"/>
          </p:nvPr>
        </p:nvSpPr>
        <p:spPr/>
        <p:txBody>
          <a:bodyPr/>
          <a:lstStyle/>
          <a:p>
            <a:fld id="{F9E82042-39FB-5C46-9F85-6375B4C41287}" type="datetimeFigureOut">
              <a:rPr lang="en-US" smtClean="0"/>
              <a:t>1/26/2026</a:t>
            </a:fld>
            <a:endParaRPr lang="en-US"/>
          </a:p>
        </p:txBody>
      </p:sp>
      <p:sp>
        <p:nvSpPr>
          <p:cNvPr id="6" name="Footer Placeholder 5">
            <a:extLst>
              <a:ext uri="{FF2B5EF4-FFF2-40B4-BE49-F238E27FC236}">
                <a16:creationId xmlns:a16="http://schemas.microsoft.com/office/drawing/2014/main" id="{1F0FEC84-651F-B2A7-874F-BC38F803A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5AAB9-80D3-1925-6D7C-8BF9E5DA47F6}"/>
              </a:ext>
            </a:extLst>
          </p:cNvPr>
          <p:cNvSpPr>
            <a:spLocks noGrp="1"/>
          </p:cNvSpPr>
          <p:nvPr>
            <p:ph type="sldNum" sz="quarter" idx="12"/>
          </p:nvPr>
        </p:nvSpPr>
        <p:spPr/>
        <p:txBody>
          <a:bodyPr/>
          <a:lstStyle/>
          <a:p>
            <a:fld id="{78AE9EC7-E4FB-A64B-881B-6EB32DED3A39}" type="slidenum">
              <a:rPr lang="en-US" smtClean="0"/>
              <a:t>‹#›</a:t>
            </a:fld>
            <a:endParaRPr lang="en-US"/>
          </a:p>
        </p:txBody>
      </p:sp>
    </p:spTree>
    <p:extLst>
      <p:ext uri="{BB962C8B-B14F-4D97-AF65-F5344CB8AC3E}">
        <p14:creationId xmlns:p14="http://schemas.microsoft.com/office/powerpoint/2010/main" val="3398566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0CAB9F-A1E3-63CE-F201-75CEED110B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E90AB1-F6A2-F396-0779-8E6D4E410D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0B0A65-4CBB-E47C-4DA5-A4FD5F8185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82042-39FB-5C46-9F85-6375B4C41287}" type="datetimeFigureOut">
              <a:rPr lang="en-US" smtClean="0"/>
              <a:t>1/26/2026</a:t>
            </a:fld>
            <a:endParaRPr lang="en-US"/>
          </a:p>
        </p:txBody>
      </p:sp>
      <p:sp>
        <p:nvSpPr>
          <p:cNvPr id="5" name="Footer Placeholder 4">
            <a:extLst>
              <a:ext uri="{FF2B5EF4-FFF2-40B4-BE49-F238E27FC236}">
                <a16:creationId xmlns:a16="http://schemas.microsoft.com/office/drawing/2014/main" id="{27ED5D7A-D231-2D06-91D8-51E929485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3D9D56-D47D-1EC7-DFF7-FFE57AE192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E9EC7-E4FB-A64B-881B-6EB32DED3A39}" type="slidenum">
              <a:rPr lang="en-US" smtClean="0"/>
              <a:t>‹#›</a:t>
            </a:fld>
            <a:endParaRPr lang="en-US"/>
          </a:p>
        </p:txBody>
      </p:sp>
    </p:spTree>
    <p:extLst>
      <p:ext uri="{BB962C8B-B14F-4D97-AF65-F5344CB8AC3E}">
        <p14:creationId xmlns:p14="http://schemas.microsoft.com/office/powerpoint/2010/main" val="3997152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BCAA4E-1547-BFFC-2210-BEC2B7E500B6}"/>
              </a:ext>
            </a:extLst>
          </p:cNvPr>
          <p:cNvSpPr>
            <a:spLocks noGrp="1"/>
          </p:cNvSpPr>
          <p:nvPr>
            <p:ph type="body" sz="quarter" idx="11"/>
          </p:nvPr>
        </p:nvSpPr>
        <p:spPr/>
        <p:txBody>
          <a:bodyPr vert="horz" wrap="square" lIns="91440" tIns="45720" rIns="91440" bIns="45720" rtlCol="0" anchor="t">
            <a:spAutoFit/>
          </a:bodyPr>
          <a:lstStyle/>
          <a:p>
            <a:r>
              <a:rPr lang="en-US">
                <a:latin typeface="Libre Franklin"/>
              </a:rPr>
              <a:t>26/01/2026</a:t>
            </a:r>
            <a:endParaRPr lang="en-US"/>
          </a:p>
        </p:txBody>
      </p:sp>
      <p:sp>
        <p:nvSpPr>
          <p:cNvPr id="3" name="Title 2">
            <a:extLst>
              <a:ext uri="{FF2B5EF4-FFF2-40B4-BE49-F238E27FC236}">
                <a16:creationId xmlns:a16="http://schemas.microsoft.com/office/drawing/2014/main" id="{67D3FD1A-6380-A10E-5E86-EBE498E980BA}"/>
              </a:ext>
            </a:extLst>
          </p:cNvPr>
          <p:cNvSpPr>
            <a:spLocks noGrp="1"/>
          </p:cNvSpPr>
          <p:nvPr>
            <p:ph type="title"/>
          </p:nvPr>
        </p:nvSpPr>
        <p:spPr>
          <a:xfrm>
            <a:off x="574157" y="1973086"/>
            <a:ext cx="10951534" cy="701731"/>
          </a:xfrm>
        </p:spPr>
        <p:txBody>
          <a:bodyPr/>
          <a:lstStyle/>
          <a:p>
            <a:r>
              <a:rPr lang="en-US"/>
              <a:t>Group Number: 1</a:t>
            </a:r>
          </a:p>
        </p:txBody>
      </p:sp>
      <p:sp>
        <p:nvSpPr>
          <p:cNvPr id="4" name="Text Placeholder 3">
            <a:extLst>
              <a:ext uri="{FF2B5EF4-FFF2-40B4-BE49-F238E27FC236}">
                <a16:creationId xmlns:a16="http://schemas.microsoft.com/office/drawing/2014/main" id="{73FEB07A-0899-B0A7-4CC8-49B43639FE3B}"/>
              </a:ext>
            </a:extLst>
          </p:cNvPr>
          <p:cNvSpPr>
            <a:spLocks noGrp="1"/>
          </p:cNvSpPr>
          <p:nvPr>
            <p:ph type="body" sz="quarter" idx="10"/>
          </p:nvPr>
        </p:nvSpPr>
        <p:spPr/>
        <p:txBody>
          <a:bodyPr/>
          <a:lstStyle/>
          <a:p>
            <a:r>
              <a:rPr lang="en-US"/>
              <a:t>QYF Virtual Internship</a:t>
            </a:r>
          </a:p>
        </p:txBody>
      </p:sp>
      <p:sp>
        <p:nvSpPr>
          <p:cNvPr id="5" name="TextBox 4">
            <a:extLst>
              <a:ext uri="{FF2B5EF4-FFF2-40B4-BE49-F238E27FC236}">
                <a16:creationId xmlns:a16="http://schemas.microsoft.com/office/drawing/2014/main" id="{85390F96-6687-CBA4-7C89-EFAF5295BC24}"/>
              </a:ext>
            </a:extLst>
          </p:cNvPr>
          <p:cNvSpPr txBox="1"/>
          <p:nvPr/>
        </p:nvSpPr>
        <p:spPr>
          <a:xfrm>
            <a:off x="664236" y="2871019"/>
            <a:ext cx="3814916" cy="923330"/>
          </a:xfrm>
          <a:prstGeom prst="rect">
            <a:avLst/>
          </a:prstGeom>
          <a:noFill/>
        </p:spPr>
        <p:txBody>
          <a:bodyPr wrap="square" rtlCol="0">
            <a:spAutoFit/>
          </a:bodyPr>
          <a:lstStyle/>
          <a:p>
            <a:r>
              <a:rPr lang="en-ZA" b="1">
                <a:solidFill>
                  <a:schemeClr val="bg1"/>
                </a:solidFill>
                <a:latin typeface="Libre Franklin" pitchFamily="2" charset="0"/>
              </a:rPr>
              <a:t>Group Members (Presenters): Bonga Sikhakhane &amp; </a:t>
            </a:r>
          </a:p>
          <a:p>
            <a:r>
              <a:rPr lang="en-ZA" b="1">
                <a:solidFill>
                  <a:schemeClr val="bg1"/>
                </a:solidFill>
                <a:latin typeface="Libre Franklin" pitchFamily="2" charset="0"/>
              </a:rPr>
              <a:t>Tidimalo Mokgatle</a:t>
            </a:r>
          </a:p>
        </p:txBody>
      </p:sp>
    </p:spTree>
    <p:extLst>
      <p:ext uri="{BB962C8B-B14F-4D97-AF65-F5344CB8AC3E}">
        <p14:creationId xmlns:p14="http://schemas.microsoft.com/office/powerpoint/2010/main" val="784377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41B4E-79F0-1363-2B41-4F0B5DCBE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099F7-CB65-B9B0-3472-0B73129D3A79}"/>
              </a:ext>
            </a:extLst>
          </p:cNvPr>
          <p:cNvSpPr>
            <a:spLocks noGrp="1"/>
          </p:cNvSpPr>
          <p:nvPr>
            <p:ph type="title"/>
          </p:nvPr>
        </p:nvSpPr>
        <p:spPr/>
        <p:txBody>
          <a:bodyPr/>
          <a:lstStyle/>
          <a:p>
            <a:r>
              <a:rPr lang="en-US"/>
              <a:t> Recommendation: Carbon Reduction-Intensive Financing</a:t>
            </a:r>
          </a:p>
        </p:txBody>
      </p:sp>
      <p:sp>
        <p:nvSpPr>
          <p:cNvPr id="8" name="Text Placeholder 2">
            <a:extLst>
              <a:ext uri="{FF2B5EF4-FFF2-40B4-BE49-F238E27FC236}">
                <a16:creationId xmlns:a16="http://schemas.microsoft.com/office/drawing/2014/main" id="{DEF72888-FBD6-EEFB-59C7-0FC118D004E4}"/>
              </a:ext>
            </a:extLst>
          </p:cNvPr>
          <p:cNvSpPr txBox="1">
            <a:spLocks/>
          </p:cNvSpPr>
          <p:nvPr/>
        </p:nvSpPr>
        <p:spPr>
          <a:xfrm>
            <a:off x="514350" y="6479898"/>
            <a:ext cx="5581649" cy="244682"/>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050" kern="1200">
                <a:solidFill>
                  <a:srgbClr val="006241"/>
                </a:solidFill>
                <a:latin typeface="Libre Frankli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Libre Franklin"/>
              </a:rPr>
              <a:t>QYF Virtual Internship </a:t>
            </a:r>
            <a:r>
              <a:rPr lang="en-US" b="1">
                <a:solidFill>
                  <a:srgbClr val="00E777"/>
                </a:solidFill>
                <a:latin typeface="Libre Franklin"/>
              </a:rPr>
              <a:t>4</a:t>
            </a:r>
            <a:endParaRPr lang="en-US">
              <a:solidFill>
                <a:srgbClr val="00E777"/>
              </a:solidFill>
              <a:latin typeface="Libre Franklin"/>
            </a:endParaRPr>
          </a:p>
        </p:txBody>
      </p:sp>
      <p:sp>
        <p:nvSpPr>
          <p:cNvPr id="4" name="TextBox 3">
            <a:extLst>
              <a:ext uri="{FF2B5EF4-FFF2-40B4-BE49-F238E27FC236}">
                <a16:creationId xmlns:a16="http://schemas.microsoft.com/office/drawing/2014/main" id="{2963273D-61E7-C72C-FEA2-F3B48854ECE5}"/>
              </a:ext>
            </a:extLst>
          </p:cNvPr>
          <p:cNvSpPr txBox="1"/>
          <p:nvPr/>
        </p:nvSpPr>
        <p:spPr>
          <a:xfrm>
            <a:off x="647027" y="1034844"/>
            <a:ext cx="10277418" cy="4693593"/>
          </a:xfrm>
          <a:prstGeom prst="rect">
            <a:avLst/>
          </a:prstGeom>
          <a:noFill/>
        </p:spPr>
        <p:txBody>
          <a:bodyPr wrap="square" rtlCol="0">
            <a:spAutoFit/>
          </a:bodyPr>
          <a:lstStyle/>
          <a:p>
            <a:r>
              <a:rPr lang="en-US" sz="1400" i="1">
                <a:latin typeface="Libre Franklin" pitchFamily="2" charset="0"/>
              </a:rPr>
              <a:t>The banks MUST NOT completely stop financing carbon emissions.</a:t>
            </a:r>
          </a:p>
          <a:p>
            <a:endParaRPr lang="en-US" sz="1400">
              <a:latin typeface="Libre Franklin" pitchFamily="2" charset="0"/>
            </a:endParaRPr>
          </a:p>
          <a:p>
            <a:r>
              <a:rPr lang="en-US" sz="1400" b="1">
                <a:solidFill>
                  <a:srgbClr val="006241"/>
                </a:solidFill>
                <a:latin typeface="Libre Franklin" pitchFamily="2" charset="0"/>
              </a:rPr>
              <a:t>Recommended Approach:</a:t>
            </a:r>
          </a:p>
          <a:p>
            <a:pPr>
              <a:lnSpc>
                <a:spcPct val="150000"/>
              </a:lnSpc>
            </a:pPr>
            <a:endParaRPr lang="en-US" sz="1400" b="1">
              <a:latin typeface="Libre Franklin" pitchFamily="2" charset="0"/>
            </a:endParaRPr>
          </a:p>
          <a:p>
            <a:pPr marL="285750" indent="-285750">
              <a:lnSpc>
                <a:spcPct val="150000"/>
              </a:lnSpc>
              <a:buClr>
                <a:srgbClr val="00E777"/>
              </a:buClr>
              <a:buFont typeface="Wingdings" panose="05000000000000000000" pitchFamily="2" charset="2"/>
              <a:buChar char="ü"/>
            </a:pPr>
            <a:r>
              <a:rPr lang="en-US" sz="1400" b="1">
                <a:solidFill>
                  <a:srgbClr val="00E777"/>
                </a:solidFill>
                <a:latin typeface="Libre Franklin" pitchFamily="2" charset="0"/>
              </a:rPr>
              <a:t>Adopt ESG-linked financing criteria</a:t>
            </a:r>
            <a:r>
              <a:rPr lang="en-US" sz="1400">
                <a:solidFill>
                  <a:srgbClr val="00E777"/>
                </a:solidFill>
                <a:latin typeface="Libre Franklin" pitchFamily="2" charset="0"/>
              </a:rPr>
              <a:t>: </a:t>
            </a:r>
            <a:r>
              <a:rPr lang="en-US" sz="1400">
                <a:latin typeface="Libre Franklin" pitchFamily="2" charset="0"/>
              </a:rPr>
              <a:t>Continue funding, but tie approval to carbon reduction performance.</a:t>
            </a:r>
          </a:p>
          <a:p>
            <a:pPr marL="285750" indent="-285750">
              <a:lnSpc>
                <a:spcPct val="150000"/>
              </a:lnSpc>
              <a:buClr>
                <a:srgbClr val="00E777"/>
              </a:buClr>
              <a:buFont typeface="Wingdings" panose="05000000000000000000" pitchFamily="2" charset="2"/>
              <a:buChar char="ü"/>
            </a:pPr>
            <a:r>
              <a:rPr lang="en-US" sz="1400" b="1">
                <a:solidFill>
                  <a:srgbClr val="00E777"/>
                </a:solidFill>
                <a:latin typeface="Libre Franklin" pitchFamily="2" charset="0"/>
              </a:rPr>
              <a:t>Gradual transition</a:t>
            </a:r>
            <a:r>
              <a:rPr lang="en-US" sz="1400">
                <a:latin typeface="Libre Franklin" pitchFamily="2" charset="0"/>
              </a:rPr>
              <a:t>: Encourage clients to shift toward lower-carbon operations while managing financial and legal risk</a:t>
            </a:r>
          </a:p>
          <a:p>
            <a:pPr marL="285750" indent="-285750">
              <a:lnSpc>
                <a:spcPct val="150000"/>
              </a:lnSpc>
              <a:buClr>
                <a:srgbClr val="00E777"/>
              </a:buClr>
              <a:buFont typeface="Wingdings" panose="05000000000000000000" pitchFamily="2" charset="2"/>
              <a:buChar char="ü"/>
            </a:pPr>
            <a:endParaRPr lang="en-US" sz="1400">
              <a:latin typeface="Libre Franklin" pitchFamily="2" charset="0"/>
            </a:endParaRPr>
          </a:p>
          <a:p>
            <a:pPr>
              <a:lnSpc>
                <a:spcPct val="150000"/>
              </a:lnSpc>
            </a:pPr>
            <a:r>
              <a:rPr lang="en-US" sz="1400" b="1">
                <a:solidFill>
                  <a:srgbClr val="006241"/>
                </a:solidFill>
                <a:latin typeface="Libre Franklin" pitchFamily="2" charset="0"/>
              </a:rPr>
              <a:t>Risks of a complete ban: </a:t>
            </a:r>
          </a:p>
          <a:p>
            <a:pPr>
              <a:lnSpc>
                <a:spcPct val="150000"/>
              </a:lnSpc>
            </a:pPr>
            <a:endParaRPr lang="en-US" sz="1400" b="1">
              <a:latin typeface="Libre Franklin" pitchFamily="2" charset="0"/>
            </a:endParaRPr>
          </a:p>
          <a:p>
            <a:pPr marL="285750" indent="-285750">
              <a:lnSpc>
                <a:spcPct val="150000"/>
              </a:lnSpc>
              <a:buFont typeface="Arial" panose="020B0604020202020204" pitchFamily="34" charset="0"/>
              <a:buChar char="•"/>
            </a:pPr>
            <a:r>
              <a:rPr lang="en-US" sz="1400" b="1">
                <a:latin typeface="Libre Franklin" pitchFamily="2" charset="0"/>
              </a:rPr>
              <a:t>Sudden financial loss</a:t>
            </a:r>
            <a:r>
              <a:rPr lang="en-US" sz="1400">
                <a:latin typeface="Libre Franklin" pitchFamily="2" charset="0"/>
              </a:rPr>
              <a:t>: Significant revenue reduction from major industry clients (energy, manufacturing, transportation)</a:t>
            </a:r>
          </a:p>
          <a:p>
            <a:pPr marL="285750" indent="-285750">
              <a:lnSpc>
                <a:spcPct val="150000"/>
              </a:lnSpc>
              <a:buFont typeface="Arial" panose="020B0604020202020204" pitchFamily="34" charset="0"/>
              <a:buChar char="•"/>
            </a:pPr>
            <a:r>
              <a:rPr lang="en-US" sz="1400" b="1">
                <a:latin typeface="Libre Franklin" pitchFamily="2" charset="0"/>
              </a:rPr>
              <a:t>Legal risks</a:t>
            </a:r>
            <a:r>
              <a:rPr lang="en-US" sz="1400">
                <a:latin typeface="Libre Franklin" pitchFamily="2" charset="0"/>
              </a:rPr>
              <a:t>: Potential breaches of existing contracts could lead to unwanted legal action</a:t>
            </a:r>
          </a:p>
          <a:p>
            <a:pPr>
              <a:buClr>
                <a:srgbClr val="00E777"/>
              </a:buClr>
            </a:pPr>
            <a:endParaRPr lang="en-US" sz="1400">
              <a:latin typeface="Libre Franklin" pitchFamily="2" charset="0"/>
            </a:endParaRPr>
          </a:p>
          <a:p>
            <a:r>
              <a:rPr lang="en-US"/>
              <a:t> </a:t>
            </a:r>
          </a:p>
          <a:p>
            <a:endParaRPr lang="en-US"/>
          </a:p>
          <a:p>
            <a:endParaRPr lang="en-US"/>
          </a:p>
        </p:txBody>
      </p:sp>
      <p:sp>
        <p:nvSpPr>
          <p:cNvPr id="5" name="Rectangle: Rounded Corners 4">
            <a:extLst>
              <a:ext uri="{FF2B5EF4-FFF2-40B4-BE49-F238E27FC236}">
                <a16:creationId xmlns:a16="http://schemas.microsoft.com/office/drawing/2014/main" id="{3AFE5C5C-2ED7-7D97-5FCC-98B2C0E4E9C3}"/>
              </a:ext>
            </a:extLst>
          </p:cNvPr>
          <p:cNvSpPr/>
          <p:nvPr/>
        </p:nvSpPr>
        <p:spPr>
          <a:xfrm>
            <a:off x="774489" y="4894197"/>
            <a:ext cx="9192668" cy="7355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00E777"/>
                </a:solidFill>
                <a:latin typeface="Libre Franklin" pitchFamily="2" charset="0"/>
                <a:ea typeface="+mn-lt"/>
                <a:cs typeface="+mn-lt"/>
              </a:rPr>
              <a:t>Key takeaway</a:t>
            </a:r>
            <a:r>
              <a:rPr lang="en-US" sz="1400" b="1">
                <a:solidFill>
                  <a:srgbClr val="006241"/>
                </a:solidFill>
                <a:latin typeface="Libre Franklin" pitchFamily="2" charset="0"/>
                <a:ea typeface="+mn-lt"/>
                <a:cs typeface="+mn-lt"/>
              </a:rPr>
              <a:t>:</a:t>
            </a:r>
            <a:r>
              <a:rPr lang="en-US" sz="1400">
                <a:solidFill>
                  <a:schemeClr val="tx1"/>
                </a:solidFill>
                <a:latin typeface="Libre Franklin" pitchFamily="2" charset="0"/>
                <a:ea typeface="+mn-lt"/>
                <a:cs typeface="+mn-lt"/>
              </a:rPr>
              <a:t> A </a:t>
            </a:r>
            <a:r>
              <a:rPr lang="en-US" sz="1400">
                <a:solidFill>
                  <a:schemeClr val="tx1"/>
                </a:solidFill>
                <a:latin typeface="Libre Franklin" pitchFamily="2" charset="0"/>
              </a:rPr>
              <a:t>complete ban would harm profitability and create legal exposure. A phased, ESG-focused approach balances sustainability goals with financial stability.</a:t>
            </a:r>
            <a:endParaRPr lang="en-GB" sz="1400">
              <a:solidFill>
                <a:schemeClr val="tx1"/>
              </a:solidFill>
              <a:latin typeface="Libre Franklin" pitchFamily="2" charset="0"/>
              <a:ea typeface="+mn-lt"/>
              <a:cs typeface="+mn-lt"/>
            </a:endParaRPr>
          </a:p>
        </p:txBody>
      </p:sp>
    </p:spTree>
    <p:extLst>
      <p:ext uri="{BB962C8B-B14F-4D97-AF65-F5344CB8AC3E}">
        <p14:creationId xmlns:p14="http://schemas.microsoft.com/office/powerpoint/2010/main" val="90557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D479-F501-FB84-6523-474F26583E3E}"/>
              </a:ext>
            </a:extLst>
          </p:cNvPr>
          <p:cNvSpPr>
            <a:spLocks noGrp="1"/>
          </p:cNvSpPr>
          <p:nvPr>
            <p:ph type="title"/>
          </p:nvPr>
        </p:nvSpPr>
        <p:spPr>
          <a:xfrm>
            <a:off x="514350" y="2988543"/>
            <a:ext cx="11163301" cy="701731"/>
          </a:xfrm>
        </p:spPr>
        <p:txBody>
          <a:bodyPr/>
          <a:lstStyle/>
          <a:p>
            <a:r>
              <a:rPr lang="en-US">
                <a:latin typeface="Libre Franklin"/>
              </a:rPr>
              <a:t>Thank You</a:t>
            </a:r>
          </a:p>
        </p:txBody>
      </p:sp>
      <p:sp>
        <p:nvSpPr>
          <p:cNvPr id="4" name="Text Placeholder 2">
            <a:extLst>
              <a:ext uri="{FF2B5EF4-FFF2-40B4-BE49-F238E27FC236}">
                <a16:creationId xmlns:a16="http://schemas.microsoft.com/office/drawing/2014/main" id="{FF52C090-CCCF-C9AE-505B-2669E52B2BAE}"/>
              </a:ext>
            </a:extLst>
          </p:cNvPr>
          <p:cNvSpPr txBox="1">
            <a:spLocks/>
          </p:cNvSpPr>
          <p:nvPr/>
        </p:nvSpPr>
        <p:spPr>
          <a:xfrm>
            <a:off x="514351" y="6474618"/>
            <a:ext cx="5581649" cy="244682"/>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a:latin typeface="Libre Franklin"/>
              </a:rPr>
              <a:t>QYF Virtual Internship </a:t>
            </a:r>
            <a:r>
              <a:rPr lang="en-US" sz="1050" b="1">
                <a:latin typeface="Libre Franklin"/>
              </a:rPr>
              <a:t> </a:t>
            </a:r>
            <a:r>
              <a:rPr lang="en-US" sz="1050" b="1">
                <a:solidFill>
                  <a:srgbClr val="00B050"/>
                </a:solidFill>
                <a:latin typeface="Libre Franklin"/>
              </a:rPr>
              <a:t>5</a:t>
            </a:r>
          </a:p>
        </p:txBody>
      </p:sp>
    </p:spTree>
    <p:extLst>
      <p:ext uri="{BB962C8B-B14F-4D97-AF65-F5344CB8AC3E}">
        <p14:creationId xmlns:p14="http://schemas.microsoft.com/office/powerpoint/2010/main" val="305664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49FF-33D7-F5DD-A259-DB34726BEBE4}"/>
              </a:ext>
            </a:extLst>
          </p:cNvPr>
          <p:cNvSpPr>
            <a:spLocks noGrp="1"/>
          </p:cNvSpPr>
          <p:nvPr>
            <p:ph type="title"/>
          </p:nvPr>
        </p:nvSpPr>
        <p:spPr>
          <a:xfrm>
            <a:off x="322466" y="0"/>
            <a:ext cx="11234304" cy="501035"/>
          </a:xfrm>
        </p:spPr>
        <p:txBody>
          <a:bodyPr/>
          <a:lstStyle/>
          <a:p>
            <a:pPr>
              <a:lnSpc>
                <a:spcPct val="150000"/>
              </a:lnSpc>
            </a:pPr>
            <a:r>
              <a:rPr lang="en-US" sz="2000"/>
              <a:t>Executive Summary: ESG Analysis of Green Horizon Bank vs Blue Earth Finance</a:t>
            </a:r>
            <a:endParaRPr lang="en-US" sz="2800"/>
          </a:p>
        </p:txBody>
      </p:sp>
      <p:sp>
        <p:nvSpPr>
          <p:cNvPr id="7" name="Rectangle 4">
            <a:extLst>
              <a:ext uri="{FF2B5EF4-FFF2-40B4-BE49-F238E27FC236}">
                <a16:creationId xmlns:a16="http://schemas.microsoft.com/office/drawing/2014/main" id="{5551C039-AD37-8198-2086-02540D561A4A}"/>
              </a:ext>
            </a:extLst>
          </p:cNvPr>
          <p:cNvSpPr>
            <a:spLocks noChangeArrowheads="1"/>
          </p:cNvSpPr>
          <p:nvPr/>
        </p:nvSpPr>
        <p:spPr bwMode="auto">
          <a:xfrm>
            <a:off x="322466" y="250517"/>
            <a:ext cx="9887814" cy="479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1" i="0" u="none" strike="noStrike" cap="none" normalizeH="0" baseline="0">
              <a:ln>
                <a:noFill/>
              </a:ln>
              <a:solidFill>
                <a:schemeClr val="bg1"/>
              </a:solidFill>
              <a:effectLst/>
              <a:latin typeface="Libre Franklin" pitchFamily="2" charset="0"/>
            </a:endParaRPr>
          </a:p>
          <a:p>
            <a:pPr marL="342900" indent="-342900" eaLnBrk="0" fontAlgn="base" hangingPunct="0">
              <a:lnSpc>
                <a:spcPct val="150000"/>
              </a:lnSpc>
              <a:spcBef>
                <a:spcPct val="0"/>
              </a:spcBef>
              <a:spcAft>
                <a:spcPct val="0"/>
              </a:spcAft>
              <a:buFont typeface="+mj-lt"/>
              <a:buAutoNum type="arabicPeriod"/>
            </a:pPr>
            <a:r>
              <a:rPr lang="en-US" altLang="en-US" sz="1400" b="1">
                <a:solidFill>
                  <a:schemeClr val="bg1"/>
                </a:solidFill>
                <a:latin typeface="Libre Franklin" pitchFamily="2" charset="0"/>
              </a:rPr>
              <a:t>Environmental:</a:t>
            </a:r>
            <a:r>
              <a:rPr lang="en-US" altLang="en-US" sz="1400">
                <a:solidFill>
                  <a:schemeClr val="bg1"/>
                </a:solidFill>
                <a:latin typeface="Libre Franklin" pitchFamily="2" charset="0"/>
              </a:rPr>
              <a:t> GHB emits less CO₂e, uses more renewable energy, and invests in renewable projects and office sustainability initiatives.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Social:</a:t>
            </a:r>
            <a:r>
              <a:rPr kumimoji="0" lang="en-US" altLang="en-US" sz="1400" b="0" i="0" u="none" strike="noStrike" cap="none" normalizeH="0" baseline="0">
                <a:ln>
                  <a:noFill/>
                </a:ln>
                <a:solidFill>
                  <a:schemeClr val="bg1"/>
                </a:solidFill>
                <a:effectLst/>
                <a:latin typeface="Libre Franklin" pitchFamily="2" charset="0"/>
              </a:rPr>
              <a:t> GHB leads in workforce diversity, employee development, and CSR investment, creating a safer and more inclusive workplace.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Governance:</a:t>
            </a:r>
            <a:r>
              <a:rPr kumimoji="0" lang="en-US" altLang="en-US" sz="1400" b="0" i="0" u="none" strike="noStrike" cap="none" normalizeH="0" baseline="0">
                <a:ln>
                  <a:noFill/>
                </a:ln>
                <a:solidFill>
                  <a:schemeClr val="bg1"/>
                </a:solidFill>
                <a:effectLst/>
                <a:latin typeface="Libre Franklin" pitchFamily="2" charset="0"/>
              </a:rPr>
              <a:t> BEF excels in cybersecurity, risk, and data security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Overall ESG Performance:</a:t>
            </a:r>
            <a:r>
              <a:rPr kumimoji="0" lang="en-US" altLang="en-US" sz="1400" b="0" i="0" u="none" strike="noStrike" cap="none" normalizeH="0" baseline="0">
                <a:ln>
                  <a:noFill/>
                </a:ln>
                <a:solidFill>
                  <a:schemeClr val="bg1"/>
                </a:solidFill>
                <a:effectLst/>
                <a:latin typeface="Libre Franklin" pitchFamily="2" charset="0"/>
              </a:rPr>
              <a:t> GHB demonstrates stronger overall ESG impact due to environmental and social leadership, despite BEF’s governance strengths.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ESG Improvement for BEF:</a:t>
            </a:r>
            <a:r>
              <a:rPr kumimoji="0" lang="en-US" altLang="en-US" sz="1400" b="0" i="0" u="none" strike="noStrike" cap="none" normalizeH="0" baseline="0">
                <a:ln>
                  <a:noFill/>
                </a:ln>
                <a:solidFill>
                  <a:schemeClr val="bg1"/>
                </a:solidFill>
                <a:effectLst/>
                <a:latin typeface="Libre Franklin" pitchFamily="2" charset="0"/>
              </a:rPr>
              <a:t> Invest in renewables, enhance workforce diversity, strengthen internal environmental practices, and expand employee development programs.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RAROC Analysis:</a:t>
            </a:r>
            <a:r>
              <a:rPr kumimoji="0" lang="en-US" altLang="en-US" sz="1400" b="0" i="0" u="none" strike="noStrike" cap="none" normalizeH="0" baseline="0">
                <a:ln>
                  <a:noFill/>
                </a:ln>
                <a:solidFill>
                  <a:schemeClr val="bg1"/>
                </a:solidFill>
                <a:effectLst/>
                <a:latin typeface="Libre Franklin" pitchFamily="2" charset="0"/>
              </a:rPr>
              <a:t> GHB = 76.19%, BEF = 62.5%; reflecting strong risk-adjusted profitability.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Long-Term ESG Benefits:</a:t>
            </a:r>
            <a:r>
              <a:rPr kumimoji="0" lang="en-US" altLang="en-US" sz="1400" b="0" i="0" u="none" strike="noStrike" cap="none" normalizeH="0" baseline="0">
                <a:ln>
                  <a:noFill/>
                </a:ln>
                <a:solidFill>
                  <a:schemeClr val="bg1"/>
                </a:solidFill>
                <a:effectLst/>
                <a:latin typeface="Libre Franklin" pitchFamily="2" charset="0"/>
              </a:rPr>
              <a:t> ESG investment reduces carbon footprint, costs, increases operational efficiency, strengthens reputation, attracts &amp; retains talent.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400" b="1" i="0" u="none" strike="noStrike" cap="none" normalizeH="0" baseline="0">
                <a:ln>
                  <a:noFill/>
                </a:ln>
                <a:solidFill>
                  <a:schemeClr val="bg1"/>
                </a:solidFill>
                <a:effectLst/>
                <a:latin typeface="Libre Franklin" pitchFamily="2" charset="0"/>
              </a:rPr>
              <a:t>Carbon Financing Recommendation:</a:t>
            </a:r>
            <a:r>
              <a:rPr kumimoji="0" lang="en-US" altLang="en-US" sz="1400" b="0" i="0" u="none" strike="noStrike" cap="none" normalizeH="0" baseline="0">
                <a:ln>
                  <a:noFill/>
                </a:ln>
                <a:solidFill>
                  <a:schemeClr val="bg1"/>
                </a:solidFill>
                <a:effectLst/>
                <a:latin typeface="Libre Franklin" pitchFamily="2" charset="0"/>
              </a:rPr>
              <a:t> Continue financing carbon-intensive industries </a:t>
            </a:r>
            <a:r>
              <a:rPr kumimoji="0" lang="en-US" altLang="en-US" sz="1400" b="1" i="0" u="none" strike="noStrike" cap="none" normalizeH="0" baseline="0">
                <a:ln>
                  <a:noFill/>
                </a:ln>
                <a:solidFill>
                  <a:schemeClr val="bg1"/>
                </a:solidFill>
                <a:effectLst/>
                <a:latin typeface="Libre Franklin" pitchFamily="2" charset="0"/>
              </a:rPr>
              <a:t>with ESG-linked criteria</a:t>
            </a:r>
            <a:r>
              <a:rPr kumimoji="0" lang="en-US" altLang="en-US" sz="1400" b="0" i="0" u="none" strike="noStrike" cap="none" normalizeH="0" baseline="0">
                <a:ln>
                  <a:noFill/>
                </a:ln>
                <a:solidFill>
                  <a:schemeClr val="bg1"/>
                </a:solidFill>
                <a:effectLst/>
                <a:latin typeface="Libre Franklin" pitchFamily="2" charset="0"/>
              </a:rPr>
              <a:t> to balance sustainability goals and financial stability.</a:t>
            </a:r>
          </a:p>
        </p:txBody>
      </p:sp>
    </p:spTree>
    <p:extLst>
      <p:ext uri="{BB962C8B-B14F-4D97-AF65-F5344CB8AC3E}">
        <p14:creationId xmlns:p14="http://schemas.microsoft.com/office/powerpoint/2010/main" val="161099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CB2E-1673-C4C1-9B45-D4FF1E8CF878}"/>
              </a:ext>
            </a:extLst>
          </p:cNvPr>
          <p:cNvSpPr>
            <a:spLocks noGrp="1"/>
          </p:cNvSpPr>
          <p:nvPr>
            <p:ph type="title"/>
          </p:nvPr>
        </p:nvSpPr>
        <p:spPr/>
        <p:txBody>
          <a:bodyPr/>
          <a:lstStyle/>
          <a:p>
            <a:r>
              <a:rPr lang="en-US"/>
              <a:t>Environmental Analysis </a:t>
            </a:r>
          </a:p>
        </p:txBody>
      </p:sp>
      <p:sp>
        <p:nvSpPr>
          <p:cNvPr id="3" name="Text Placeholder 2">
            <a:extLst>
              <a:ext uri="{FF2B5EF4-FFF2-40B4-BE49-F238E27FC236}">
                <a16:creationId xmlns:a16="http://schemas.microsoft.com/office/drawing/2014/main" id="{D60421AF-AB45-B355-F4EF-4C90A0067B17}"/>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29D7B30C-5321-F8B8-1B90-7E248F999ADA}"/>
              </a:ext>
            </a:extLst>
          </p:cNvPr>
          <p:cNvGraphicFramePr>
            <a:graphicFrameLocks noGrp="1"/>
          </p:cNvGraphicFramePr>
          <p:nvPr>
            <p:extLst>
              <p:ext uri="{D42A27DB-BD31-4B8C-83A1-F6EECF244321}">
                <p14:modId xmlns:p14="http://schemas.microsoft.com/office/powerpoint/2010/main" val="3036365825"/>
              </p:ext>
            </p:extLst>
          </p:nvPr>
        </p:nvGraphicFramePr>
        <p:xfrm>
          <a:off x="612460" y="1132002"/>
          <a:ext cx="9692334" cy="3888068"/>
        </p:xfrm>
        <a:graphic>
          <a:graphicData uri="http://schemas.openxmlformats.org/drawingml/2006/table">
            <a:tbl>
              <a:tblPr firstRow="1" bandRow="1">
                <a:tableStyleId>{46F890A9-2807-4EBB-B81D-B2AA78EC7F39}</a:tableStyleId>
              </a:tblPr>
              <a:tblGrid>
                <a:gridCol w="3230778">
                  <a:extLst>
                    <a:ext uri="{9D8B030D-6E8A-4147-A177-3AD203B41FA5}">
                      <a16:colId xmlns:a16="http://schemas.microsoft.com/office/drawing/2014/main" val="4236692434"/>
                    </a:ext>
                  </a:extLst>
                </a:gridCol>
                <a:gridCol w="3230778">
                  <a:extLst>
                    <a:ext uri="{9D8B030D-6E8A-4147-A177-3AD203B41FA5}">
                      <a16:colId xmlns:a16="http://schemas.microsoft.com/office/drawing/2014/main" val="825032596"/>
                    </a:ext>
                  </a:extLst>
                </a:gridCol>
                <a:gridCol w="3230778">
                  <a:extLst>
                    <a:ext uri="{9D8B030D-6E8A-4147-A177-3AD203B41FA5}">
                      <a16:colId xmlns:a16="http://schemas.microsoft.com/office/drawing/2014/main" val="195106216"/>
                    </a:ext>
                  </a:extLst>
                </a:gridCol>
              </a:tblGrid>
              <a:tr h="470030">
                <a:tc>
                  <a:txBody>
                    <a:bodyPr/>
                    <a:lstStyle/>
                    <a:p>
                      <a:r>
                        <a:rPr lang="en-US" sz="1400"/>
                        <a:t>Metric</a:t>
                      </a:r>
                      <a:endParaRPr lang="en-US" sz="1400">
                        <a:latin typeface="Libre Franklin" pitchFamily="2" charset="0"/>
                      </a:endParaRPr>
                    </a:p>
                  </a:txBody>
                  <a:tcPr>
                    <a:solidFill>
                      <a:srgbClr val="006241"/>
                    </a:solidFill>
                  </a:tcPr>
                </a:tc>
                <a:tc>
                  <a:txBody>
                    <a:bodyPr/>
                    <a:lstStyle/>
                    <a:p>
                      <a:r>
                        <a:rPr lang="en-US" sz="1400"/>
                        <a:t>Green Horizon Bank</a:t>
                      </a:r>
                      <a:endParaRPr lang="en-US" sz="1400">
                        <a:latin typeface="Libre Franklin" pitchFamily="2" charset="0"/>
                      </a:endParaRPr>
                    </a:p>
                  </a:txBody>
                  <a:tcPr>
                    <a:solidFill>
                      <a:srgbClr val="006241"/>
                    </a:solidFill>
                  </a:tcPr>
                </a:tc>
                <a:tc>
                  <a:txBody>
                    <a:bodyPr/>
                    <a:lstStyle/>
                    <a:p>
                      <a:r>
                        <a:rPr lang="en-US" sz="1400"/>
                        <a:t>Blue Earth Finance</a:t>
                      </a:r>
                      <a:endParaRPr lang="en-US" sz="1400">
                        <a:latin typeface="Libre Franklin" pitchFamily="2" charset="0"/>
                      </a:endParaRPr>
                    </a:p>
                  </a:txBody>
                  <a:tcPr>
                    <a:solidFill>
                      <a:srgbClr val="006241"/>
                    </a:solidFill>
                  </a:tcPr>
                </a:tc>
                <a:extLst>
                  <a:ext uri="{0D108BD9-81ED-4DB2-BD59-A6C34878D82A}">
                    <a16:rowId xmlns:a16="http://schemas.microsoft.com/office/drawing/2014/main" val="4288814897"/>
                  </a:ext>
                </a:extLst>
              </a:tr>
              <a:tr h="470030">
                <a:tc>
                  <a:txBody>
                    <a:bodyPr/>
                    <a:lstStyle/>
                    <a:p>
                      <a:r>
                        <a:rPr lang="en-US" sz="1400" b="1"/>
                        <a:t>Carbon reduction target</a:t>
                      </a:r>
                      <a:endParaRPr lang="en-US" sz="1400" b="1">
                        <a:latin typeface="Libre Franklin" pitchFamily="2" charset="0"/>
                      </a:endParaRPr>
                    </a:p>
                  </a:txBody>
                  <a:tcPr/>
                </a:tc>
                <a:tc>
                  <a:txBody>
                    <a:bodyPr/>
                    <a:lstStyle/>
                    <a:p>
                      <a:r>
                        <a:rPr lang="en-US" sz="1400"/>
                        <a:t>Net-zero emissions by 2030</a:t>
                      </a:r>
                      <a:endParaRPr lang="en-US" sz="1400">
                        <a:latin typeface="Libre Franklin" pitchFamily="2" charset="0"/>
                      </a:endParaRPr>
                    </a:p>
                  </a:txBody>
                  <a:tcPr/>
                </a:tc>
                <a:tc>
                  <a:txBody>
                    <a:bodyPr/>
                    <a:lstStyle/>
                    <a:p>
                      <a:r>
                        <a:rPr lang="en-US" sz="1400"/>
                        <a:t>50% reduction by 2035</a:t>
                      </a:r>
                      <a:endParaRPr lang="en-US" sz="1400">
                        <a:latin typeface="Libre Franklin" pitchFamily="2" charset="0"/>
                      </a:endParaRPr>
                    </a:p>
                  </a:txBody>
                  <a:tcPr/>
                </a:tc>
                <a:extLst>
                  <a:ext uri="{0D108BD9-81ED-4DB2-BD59-A6C34878D82A}">
                    <a16:rowId xmlns:a16="http://schemas.microsoft.com/office/drawing/2014/main" val="934658288"/>
                  </a:ext>
                </a:extLst>
              </a:tr>
              <a:tr h="470030">
                <a:tc>
                  <a:txBody>
                    <a:bodyPr/>
                    <a:lstStyle/>
                    <a:p>
                      <a:r>
                        <a:rPr lang="en-US" sz="1400" b="1"/>
                        <a:t>Renewable energy investment</a:t>
                      </a:r>
                      <a:endParaRPr lang="en-US" sz="1400" b="1">
                        <a:latin typeface="Libre Franklin" pitchFamily="2" charset="0"/>
                      </a:endParaRPr>
                    </a:p>
                  </a:txBody>
                  <a:tcPr/>
                </a:tc>
                <a:tc>
                  <a:txBody>
                    <a:bodyPr/>
                    <a:lstStyle/>
                    <a:p>
                      <a:r>
                        <a:rPr lang="en-US" sz="1400"/>
                        <a:t>Solar and wind energy</a:t>
                      </a:r>
                      <a:endParaRPr lang="en-US" sz="1400">
                        <a:latin typeface="Libre Franklin" pitchFamily="2" charset="0"/>
                      </a:endParaRPr>
                    </a:p>
                  </a:txBody>
                  <a:tcPr/>
                </a:tc>
                <a:tc>
                  <a:txBody>
                    <a:bodyPr/>
                    <a:lstStyle/>
                    <a:p>
                      <a:r>
                        <a:rPr lang="en-US" sz="1400"/>
                        <a:t>None specified</a:t>
                      </a:r>
                      <a:endParaRPr lang="en-US" sz="1400">
                        <a:latin typeface="Libre Franklin" pitchFamily="2" charset="0"/>
                      </a:endParaRPr>
                    </a:p>
                  </a:txBody>
                  <a:tcPr/>
                </a:tc>
                <a:extLst>
                  <a:ext uri="{0D108BD9-81ED-4DB2-BD59-A6C34878D82A}">
                    <a16:rowId xmlns:a16="http://schemas.microsoft.com/office/drawing/2014/main" val="927206006"/>
                  </a:ext>
                </a:extLst>
              </a:tr>
              <a:tr h="533944">
                <a:tc>
                  <a:txBody>
                    <a:bodyPr/>
                    <a:lstStyle/>
                    <a:p>
                      <a:r>
                        <a:rPr lang="en-US" sz="1400" b="1"/>
                        <a:t>Renewable energy usage </a:t>
                      </a:r>
                      <a:endParaRPr lang="en-US" sz="1400" b="1">
                        <a:latin typeface="Libre Franklin" pitchFamily="2" charset="0"/>
                      </a:endParaRPr>
                    </a:p>
                  </a:txBody>
                  <a:tcPr/>
                </a:tc>
                <a:tc>
                  <a:txBody>
                    <a:bodyPr/>
                    <a:lstStyle/>
                    <a:p>
                      <a:r>
                        <a:rPr lang="en-US" sz="1400"/>
                        <a:t>18% of total energy consumption </a:t>
                      </a:r>
                      <a:endParaRPr lang="en-US" sz="1400">
                        <a:latin typeface="Libre Franklin" pitchFamily="2" charset="0"/>
                      </a:endParaRPr>
                    </a:p>
                  </a:txBody>
                  <a:tcPr/>
                </a:tc>
                <a:tc>
                  <a:txBody>
                    <a:bodyPr/>
                    <a:lstStyle/>
                    <a:p>
                      <a:r>
                        <a:rPr lang="en-US" sz="1400"/>
                        <a:t>16% of total energy consumption</a:t>
                      </a:r>
                      <a:endParaRPr lang="en-US" sz="1400">
                        <a:latin typeface="Libre Franklin" pitchFamily="2" charset="0"/>
                      </a:endParaRPr>
                    </a:p>
                  </a:txBody>
                  <a:tcPr/>
                </a:tc>
                <a:extLst>
                  <a:ext uri="{0D108BD9-81ED-4DB2-BD59-A6C34878D82A}">
                    <a16:rowId xmlns:a16="http://schemas.microsoft.com/office/drawing/2014/main" val="3009235934"/>
                  </a:ext>
                </a:extLst>
              </a:tr>
              <a:tr h="470030">
                <a:tc>
                  <a:txBody>
                    <a:bodyPr/>
                    <a:lstStyle/>
                    <a:p>
                      <a:r>
                        <a:rPr lang="en-US" sz="1400" b="1"/>
                        <a:t>Carbon emissions</a:t>
                      </a:r>
                      <a:endParaRPr lang="en-US" sz="1400" b="1">
                        <a:latin typeface="Libre Franklin" pitchFamily="2" charset="0"/>
                      </a:endParaRPr>
                    </a:p>
                  </a:txBody>
                  <a:tcPr/>
                </a:tc>
                <a:tc>
                  <a:txBody>
                    <a:bodyPr/>
                    <a:lstStyle/>
                    <a:p>
                      <a:r>
                        <a:rPr lang="en-US" sz="1400"/>
                        <a:t>960,000 tons CO₂e/year</a:t>
                      </a:r>
                      <a:endParaRPr lang="en-US" sz="1400">
                        <a:latin typeface="Libre Franklin" pitchFamily="2" charset="0"/>
                      </a:endParaRPr>
                    </a:p>
                  </a:txBody>
                  <a:tcPr/>
                </a:tc>
                <a:tc>
                  <a:txBody>
                    <a:bodyPr/>
                    <a:lstStyle/>
                    <a:p>
                      <a:r>
                        <a:rPr lang="en-US" sz="1400"/>
                        <a:t>1.3 million tons CO₂e/year</a:t>
                      </a:r>
                      <a:endParaRPr lang="en-US" sz="1400">
                        <a:latin typeface="Libre Franklin" pitchFamily="2" charset="0"/>
                      </a:endParaRPr>
                    </a:p>
                  </a:txBody>
                  <a:tcPr/>
                </a:tc>
                <a:extLst>
                  <a:ext uri="{0D108BD9-81ED-4DB2-BD59-A6C34878D82A}">
                    <a16:rowId xmlns:a16="http://schemas.microsoft.com/office/drawing/2014/main" val="113812441"/>
                  </a:ext>
                </a:extLst>
              </a:tr>
              <a:tr h="470030">
                <a:tc>
                  <a:txBody>
                    <a:bodyPr/>
                    <a:lstStyle/>
                    <a:p>
                      <a:r>
                        <a:rPr lang="en-US" sz="1400" b="1"/>
                        <a:t>Water management </a:t>
                      </a:r>
                      <a:endParaRPr lang="en-US" sz="1400" b="1">
                        <a:latin typeface="Libre Franklin" pitchFamily="2" charset="0"/>
                      </a:endParaRPr>
                    </a:p>
                  </a:txBody>
                  <a:tcPr/>
                </a:tc>
                <a:tc>
                  <a:txBody>
                    <a:bodyPr/>
                    <a:lstStyle/>
                    <a:p>
                      <a:r>
                        <a:rPr lang="en-US" sz="1400"/>
                        <a:t>Rainwater harvesting</a:t>
                      </a:r>
                      <a:endParaRPr lang="en-US" sz="1400">
                        <a:latin typeface="Libre Franklin" pitchFamily="2" charset="0"/>
                      </a:endParaRPr>
                    </a:p>
                  </a:txBody>
                  <a:tcPr/>
                </a:tc>
                <a:tc>
                  <a:txBody>
                    <a:bodyPr/>
                    <a:lstStyle/>
                    <a:p>
                      <a:r>
                        <a:rPr lang="en-US" sz="1400"/>
                        <a:t>Water-saving initiatives</a:t>
                      </a:r>
                      <a:endParaRPr lang="en-US" sz="1400">
                        <a:latin typeface="Libre Franklin" pitchFamily="2" charset="0"/>
                      </a:endParaRPr>
                    </a:p>
                  </a:txBody>
                  <a:tcPr/>
                </a:tc>
                <a:extLst>
                  <a:ext uri="{0D108BD9-81ED-4DB2-BD59-A6C34878D82A}">
                    <a16:rowId xmlns:a16="http://schemas.microsoft.com/office/drawing/2014/main" val="1232101499"/>
                  </a:ext>
                </a:extLst>
              </a:tr>
              <a:tr h="470030">
                <a:tc>
                  <a:txBody>
                    <a:bodyPr/>
                    <a:lstStyle/>
                    <a:p>
                      <a:r>
                        <a:rPr lang="en-US" sz="1400" b="1"/>
                        <a:t>Waste / Recycling practices</a:t>
                      </a:r>
                      <a:endParaRPr lang="en-US" sz="1400" b="1">
                        <a:latin typeface="Libre Franklin" pitchFamily="2" charset="0"/>
                      </a:endParaRPr>
                    </a:p>
                  </a:txBody>
                  <a:tcPr/>
                </a:tc>
                <a:tc>
                  <a:txBody>
                    <a:bodyPr/>
                    <a:lstStyle/>
                    <a:p>
                      <a:r>
                        <a:rPr lang="en-US" sz="1400"/>
                        <a:t>None specified</a:t>
                      </a:r>
                      <a:endParaRPr lang="en-US" sz="1400">
                        <a:latin typeface="Libre Franklin" pitchFamily="2" charset="0"/>
                      </a:endParaRPr>
                    </a:p>
                  </a:txBody>
                  <a:tcPr/>
                </a:tc>
                <a:tc>
                  <a:txBody>
                    <a:bodyPr/>
                    <a:lstStyle/>
                    <a:p>
                      <a:r>
                        <a:rPr lang="en-US" sz="1400"/>
                        <a:t>Basic recycling measures</a:t>
                      </a:r>
                      <a:endParaRPr lang="en-US" sz="1400">
                        <a:latin typeface="Libre Franklin" pitchFamily="2" charset="0"/>
                      </a:endParaRPr>
                    </a:p>
                  </a:txBody>
                  <a:tcPr/>
                </a:tc>
                <a:extLst>
                  <a:ext uri="{0D108BD9-81ED-4DB2-BD59-A6C34878D82A}">
                    <a16:rowId xmlns:a16="http://schemas.microsoft.com/office/drawing/2014/main" val="1572397548"/>
                  </a:ext>
                </a:extLst>
              </a:tr>
              <a:tr h="533944">
                <a:tc>
                  <a:txBody>
                    <a:bodyPr/>
                    <a:lstStyle/>
                    <a:p>
                      <a:r>
                        <a:rPr lang="en-US" sz="1400" b="1"/>
                        <a:t>Green Financing </a:t>
                      </a:r>
                      <a:endParaRPr lang="en-US" sz="1400" b="1">
                        <a:latin typeface="Libre Franklin" pitchFamily="2" charset="0"/>
                      </a:endParaRPr>
                    </a:p>
                  </a:txBody>
                  <a:tcPr/>
                </a:tc>
                <a:tc>
                  <a:txBody>
                    <a:bodyPr/>
                    <a:lstStyle/>
                    <a:p>
                      <a:r>
                        <a:rPr lang="en-US" sz="1400"/>
                        <a:t>Green bonds &amp; sustainable financing </a:t>
                      </a:r>
                      <a:endParaRPr lang="en-US" sz="1400">
                        <a:latin typeface="Libre Franklin" pitchFamily="2" charset="0"/>
                      </a:endParaRPr>
                    </a:p>
                  </a:txBody>
                  <a:tcPr/>
                </a:tc>
                <a:tc>
                  <a:txBody>
                    <a:bodyPr/>
                    <a:lstStyle/>
                    <a:p>
                      <a:r>
                        <a:rPr lang="en-US" sz="1400"/>
                        <a:t>Green bond support</a:t>
                      </a:r>
                      <a:endParaRPr lang="en-US" sz="1400">
                        <a:latin typeface="Libre Franklin" pitchFamily="2" charset="0"/>
                      </a:endParaRPr>
                    </a:p>
                  </a:txBody>
                  <a:tcPr/>
                </a:tc>
                <a:extLst>
                  <a:ext uri="{0D108BD9-81ED-4DB2-BD59-A6C34878D82A}">
                    <a16:rowId xmlns:a16="http://schemas.microsoft.com/office/drawing/2014/main" val="1845702388"/>
                  </a:ext>
                </a:extLst>
              </a:tr>
            </a:tbl>
          </a:graphicData>
        </a:graphic>
      </p:graphicFrame>
      <p:sp>
        <p:nvSpPr>
          <p:cNvPr id="6" name="Rectangle: Rounded Corners 5">
            <a:extLst>
              <a:ext uri="{FF2B5EF4-FFF2-40B4-BE49-F238E27FC236}">
                <a16:creationId xmlns:a16="http://schemas.microsoft.com/office/drawing/2014/main" id="{90D3D3F0-3B43-115B-3308-FD2493416FBE}"/>
              </a:ext>
            </a:extLst>
          </p:cNvPr>
          <p:cNvSpPr/>
          <p:nvPr/>
        </p:nvSpPr>
        <p:spPr>
          <a:xfrm>
            <a:off x="983997" y="5404639"/>
            <a:ext cx="8652605" cy="746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rgbClr val="00E777"/>
                </a:solidFill>
                <a:latin typeface="Libre Franklin"/>
              </a:rPr>
              <a:t>​</a:t>
            </a:r>
            <a:r>
              <a:rPr lang="en-GB" sz="1400" b="1">
                <a:solidFill>
                  <a:srgbClr val="00E777"/>
                </a:solidFill>
                <a:latin typeface="Libre Franklin" pitchFamily="2" charset="0"/>
                <a:ea typeface="+mn-lt"/>
                <a:cs typeface="+mn-lt"/>
              </a:rPr>
              <a:t>Key takeaway</a:t>
            </a:r>
            <a:r>
              <a:rPr lang="en-GB" sz="1400" b="1">
                <a:solidFill>
                  <a:schemeClr val="tx1"/>
                </a:solidFill>
                <a:latin typeface="Libre Franklin" pitchFamily="2" charset="0"/>
                <a:ea typeface="+mn-lt"/>
                <a:cs typeface="+mn-lt"/>
              </a:rPr>
              <a:t>:</a:t>
            </a:r>
            <a:r>
              <a:rPr lang="en-GB" sz="1400">
                <a:solidFill>
                  <a:schemeClr val="tx1"/>
                </a:solidFill>
                <a:latin typeface="Libre Franklin" pitchFamily="2" charset="0"/>
                <a:ea typeface="+mn-lt"/>
                <a:cs typeface="+mn-lt"/>
              </a:rPr>
              <a:t> </a:t>
            </a:r>
            <a:r>
              <a:rPr lang="en-US" sz="1400">
                <a:solidFill>
                  <a:schemeClr val="tx1"/>
                </a:solidFill>
                <a:latin typeface="Libre Franklin" pitchFamily="2" charset="0"/>
              </a:rPr>
              <a:t>GHB demonstrates a stronger commitment to environmental sustainability. It commits to net-zero by 2030, invests in carbon-reducing renewable projects and has more robust internal environmental practices. </a:t>
            </a:r>
            <a:endParaRPr lang="en-GB" sz="1400">
              <a:solidFill>
                <a:schemeClr val="tx1"/>
              </a:solidFill>
              <a:latin typeface="Libre Franklin" pitchFamily="2" charset="0"/>
              <a:ea typeface="+mn-lt"/>
              <a:cs typeface="+mn-lt"/>
            </a:endParaRPr>
          </a:p>
        </p:txBody>
      </p:sp>
    </p:spTree>
    <p:extLst>
      <p:ext uri="{BB962C8B-B14F-4D97-AF65-F5344CB8AC3E}">
        <p14:creationId xmlns:p14="http://schemas.microsoft.com/office/powerpoint/2010/main" val="40169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36548-0516-82C7-1ED8-7C71593C97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7F065-37B8-6144-A982-6A636372660A}"/>
              </a:ext>
            </a:extLst>
          </p:cNvPr>
          <p:cNvSpPr>
            <a:spLocks noGrp="1"/>
          </p:cNvSpPr>
          <p:nvPr>
            <p:ph type="title"/>
          </p:nvPr>
        </p:nvSpPr>
        <p:spPr/>
        <p:txBody>
          <a:bodyPr/>
          <a:lstStyle/>
          <a:p>
            <a:r>
              <a:rPr lang="en-US">
                <a:latin typeface="Libre Franklin"/>
              </a:rPr>
              <a:t>Social Analysis</a:t>
            </a:r>
          </a:p>
        </p:txBody>
      </p:sp>
      <p:sp>
        <p:nvSpPr>
          <p:cNvPr id="8" name="Text Placeholder 2">
            <a:extLst>
              <a:ext uri="{FF2B5EF4-FFF2-40B4-BE49-F238E27FC236}">
                <a16:creationId xmlns:a16="http://schemas.microsoft.com/office/drawing/2014/main" id="{15DD06FC-3A55-5E4F-6F0D-C990593CC6F5}"/>
              </a:ext>
            </a:extLst>
          </p:cNvPr>
          <p:cNvSpPr txBox="1">
            <a:spLocks/>
          </p:cNvSpPr>
          <p:nvPr/>
        </p:nvSpPr>
        <p:spPr>
          <a:xfrm>
            <a:off x="514350" y="6479898"/>
            <a:ext cx="5581649" cy="244682"/>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050" kern="1200">
                <a:solidFill>
                  <a:srgbClr val="006241"/>
                </a:solidFill>
                <a:latin typeface="Libre Frankli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Libre Franklin"/>
              </a:rPr>
              <a:t>QYF Virtual Internship </a:t>
            </a:r>
            <a:r>
              <a:rPr lang="en-US" b="1">
                <a:solidFill>
                  <a:srgbClr val="00E777"/>
                </a:solidFill>
                <a:latin typeface="Libre Franklin"/>
              </a:rPr>
              <a:t>4</a:t>
            </a:r>
            <a:endParaRPr lang="en-US">
              <a:solidFill>
                <a:srgbClr val="00E777"/>
              </a:solidFill>
              <a:latin typeface="Libre Franklin"/>
            </a:endParaRPr>
          </a:p>
        </p:txBody>
      </p:sp>
      <p:sp>
        <p:nvSpPr>
          <p:cNvPr id="7" name="Text 3">
            <a:extLst>
              <a:ext uri="{FF2B5EF4-FFF2-40B4-BE49-F238E27FC236}">
                <a16:creationId xmlns:a16="http://schemas.microsoft.com/office/drawing/2014/main" id="{922E8D08-FA1A-3B2B-F39F-1620745C0629}"/>
              </a:ext>
            </a:extLst>
          </p:cNvPr>
          <p:cNvSpPr/>
          <p:nvPr/>
        </p:nvSpPr>
        <p:spPr>
          <a:xfrm>
            <a:off x="617472" y="936350"/>
            <a:ext cx="3007162" cy="23955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sz="1400" b="1">
                <a:solidFill>
                  <a:srgbClr val="006241"/>
                </a:solidFill>
                <a:latin typeface="Libre Franklin"/>
                <a:ea typeface="Mona Sans Semi Bold"/>
                <a:cs typeface="Mona Sans Semi Bold" pitchFamily="34" charset="-120"/>
              </a:rPr>
              <a:t>Workforce Diversity Comparison</a:t>
            </a:r>
            <a:endParaRPr lang="en-US" sz="1400" b="1">
              <a:solidFill>
                <a:srgbClr val="006241"/>
              </a:solidFill>
              <a:latin typeface="Libre Franklin"/>
              <a:ea typeface="Mona Sans Semi Bold"/>
            </a:endParaRPr>
          </a:p>
        </p:txBody>
      </p:sp>
      <p:sp>
        <p:nvSpPr>
          <p:cNvPr id="28" name="TextBox 27">
            <a:extLst>
              <a:ext uri="{FF2B5EF4-FFF2-40B4-BE49-F238E27FC236}">
                <a16:creationId xmlns:a16="http://schemas.microsoft.com/office/drawing/2014/main" id="{CD5B61BD-4563-A53E-786A-677459298E81}"/>
              </a:ext>
            </a:extLst>
          </p:cNvPr>
          <p:cNvSpPr txBox="1"/>
          <p:nvPr/>
        </p:nvSpPr>
        <p:spPr>
          <a:xfrm>
            <a:off x="7447472" y="1625030"/>
            <a:ext cx="4273526" cy="1600438"/>
          </a:xfrm>
          <a:prstGeom prst="rect">
            <a:avLst/>
          </a:prstGeom>
          <a:noFill/>
          <a:ln>
            <a:solidFill>
              <a:srgbClr val="00624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06241"/>
                </a:solidFill>
                <a:latin typeface="Libre Franklin"/>
                <a:ea typeface="Calibri"/>
                <a:cs typeface="Calibri"/>
              </a:rPr>
              <a:t>Employee Development</a:t>
            </a:r>
          </a:p>
          <a:p>
            <a:endParaRPr lang="en-US" sz="1400" b="1" i="1">
              <a:solidFill>
                <a:srgbClr val="006241"/>
              </a:solidFill>
              <a:latin typeface="Libre Franklin"/>
              <a:ea typeface="Calibri"/>
              <a:cs typeface="Calibri"/>
            </a:endParaRPr>
          </a:p>
          <a:p>
            <a:r>
              <a:rPr lang="en-US" sz="1400">
                <a:solidFill>
                  <a:srgbClr val="006241"/>
                </a:solidFill>
                <a:latin typeface="Libre Franklin"/>
                <a:ea typeface="Calibri"/>
                <a:cs typeface="Calibri"/>
              </a:rPr>
              <a:t>GHB</a:t>
            </a:r>
            <a:r>
              <a:rPr lang="en-US" sz="1400">
                <a:latin typeface="Libre Franklin"/>
                <a:ea typeface="Calibri"/>
                <a:cs typeface="Calibri"/>
              </a:rPr>
              <a:t>: </a:t>
            </a:r>
            <a:r>
              <a:rPr lang="en-US" sz="1400">
                <a:latin typeface="Libre Franklin" pitchFamily="2" charset="0"/>
                <a:ea typeface="Calibri"/>
                <a:cs typeface="Calibri"/>
              </a:rPr>
              <a:t>Extensive </a:t>
            </a:r>
            <a:r>
              <a:rPr lang="en-US" sz="1400">
                <a:latin typeface="Libre Franklin" pitchFamily="2" charset="0"/>
              </a:rPr>
              <a:t>training, employee resource groups, and career development programs </a:t>
            </a:r>
          </a:p>
          <a:p>
            <a:endParaRPr lang="en-US" sz="1400">
              <a:latin typeface="Libre Franklin" pitchFamily="2" charset="0"/>
              <a:ea typeface="Calibri"/>
              <a:cs typeface="Calibri"/>
            </a:endParaRPr>
          </a:p>
          <a:p>
            <a:r>
              <a:rPr lang="en-US" sz="1400">
                <a:solidFill>
                  <a:srgbClr val="006241"/>
                </a:solidFill>
                <a:latin typeface="Libre Franklin"/>
                <a:ea typeface="Calibri"/>
                <a:cs typeface="Calibri"/>
              </a:rPr>
              <a:t>BEF</a:t>
            </a:r>
            <a:r>
              <a:rPr lang="en-US" sz="1400">
                <a:latin typeface="Libre Franklin"/>
                <a:ea typeface="Calibri"/>
                <a:cs typeface="Calibri"/>
              </a:rPr>
              <a:t>: </a:t>
            </a:r>
            <a:r>
              <a:rPr lang="en-US" sz="1400">
                <a:latin typeface="Libre Franklin" pitchFamily="2" charset="0"/>
              </a:rPr>
              <a:t>Limited wellness programs, and fewer development opportunities</a:t>
            </a:r>
            <a:endParaRPr lang="en-US" sz="1400">
              <a:latin typeface="Libre Franklin" pitchFamily="2" charset="0"/>
              <a:ea typeface="Calibri"/>
              <a:cs typeface="Calibri"/>
            </a:endParaRPr>
          </a:p>
        </p:txBody>
      </p:sp>
      <p:sp>
        <p:nvSpPr>
          <p:cNvPr id="30" name="Rectangle: Rounded Corners 29">
            <a:extLst>
              <a:ext uri="{FF2B5EF4-FFF2-40B4-BE49-F238E27FC236}">
                <a16:creationId xmlns:a16="http://schemas.microsoft.com/office/drawing/2014/main" id="{585A74D2-AE24-1F7B-1F89-A2DC92DF1FE2}"/>
              </a:ext>
            </a:extLst>
          </p:cNvPr>
          <p:cNvSpPr/>
          <p:nvPr/>
        </p:nvSpPr>
        <p:spPr>
          <a:xfrm>
            <a:off x="1638107" y="5368025"/>
            <a:ext cx="8111198" cy="7541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latin typeface="Libre Franklin"/>
              </a:rPr>
              <a:t>​</a:t>
            </a:r>
            <a:r>
              <a:rPr lang="en-US" sz="1400" b="1">
                <a:solidFill>
                  <a:srgbClr val="00E777"/>
                </a:solidFill>
                <a:latin typeface="Libre Franklin"/>
                <a:ea typeface="+mn-lt"/>
                <a:cs typeface="+mn-lt"/>
              </a:rPr>
              <a:t>Key takeaway</a:t>
            </a:r>
            <a:r>
              <a:rPr lang="en-US" sz="1400" b="1">
                <a:solidFill>
                  <a:srgbClr val="006241"/>
                </a:solidFill>
                <a:latin typeface="Libre Franklin"/>
                <a:ea typeface="+mn-lt"/>
                <a:cs typeface="+mn-lt"/>
              </a:rPr>
              <a:t>:</a:t>
            </a:r>
            <a:r>
              <a:rPr lang="en-US" sz="1400">
                <a:solidFill>
                  <a:schemeClr val="tx1"/>
                </a:solidFill>
                <a:latin typeface="Libre Franklin"/>
                <a:ea typeface="+mn-lt"/>
                <a:cs typeface="+mn-lt"/>
              </a:rPr>
              <a:t> Green Horizon Bank demonstrates stronger social commitment through stronger workforce diversity, greater investment in employee development and higher contribution % to CSR. </a:t>
            </a:r>
            <a:endParaRPr lang="en-GB" sz="1400">
              <a:solidFill>
                <a:schemeClr val="tx1"/>
              </a:solidFill>
              <a:latin typeface="Libre Franklin"/>
              <a:ea typeface="+mn-lt"/>
              <a:cs typeface="+mn-lt"/>
            </a:endParaRPr>
          </a:p>
        </p:txBody>
      </p:sp>
      <p:sp>
        <p:nvSpPr>
          <p:cNvPr id="31" name="TextBox 30">
            <a:extLst>
              <a:ext uri="{FF2B5EF4-FFF2-40B4-BE49-F238E27FC236}">
                <a16:creationId xmlns:a16="http://schemas.microsoft.com/office/drawing/2014/main" id="{ABE70BCF-E1B0-99FA-E16C-FFA1FCE6EDF8}"/>
              </a:ext>
            </a:extLst>
          </p:cNvPr>
          <p:cNvSpPr txBox="1"/>
          <p:nvPr/>
        </p:nvSpPr>
        <p:spPr>
          <a:xfrm>
            <a:off x="7447472" y="3533617"/>
            <a:ext cx="4273526" cy="1169551"/>
          </a:xfrm>
          <a:prstGeom prst="rect">
            <a:avLst/>
          </a:prstGeom>
          <a:noFill/>
          <a:ln>
            <a:solidFill>
              <a:srgbClr val="00624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06241"/>
                </a:solidFill>
                <a:latin typeface="Libre Franklin"/>
                <a:ea typeface="Calibri"/>
                <a:cs typeface="Calibri"/>
              </a:rPr>
              <a:t>CSR Investment </a:t>
            </a:r>
          </a:p>
          <a:p>
            <a:endParaRPr lang="en-US" sz="1400" b="1" i="1">
              <a:solidFill>
                <a:srgbClr val="006241"/>
              </a:solidFill>
              <a:latin typeface="Libre Franklin"/>
              <a:ea typeface="Calibri"/>
              <a:cs typeface="Calibri"/>
            </a:endParaRPr>
          </a:p>
          <a:p>
            <a:r>
              <a:rPr lang="en-US" sz="1400">
                <a:solidFill>
                  <a:srgbClr val="006241"/>
                </a:solidFill>
                <a:latin typeface="Libre Franklin"/>
                <a:ea typeface="Calibri"/>
                <a:cs typeface="Calibri"/>
              </a:rPr>
              <a:t>GHB</a:t>
            </a:r>
            <a:r>
              <a:rPr lang="en-US" sz="1400">
                <a:latin typeface="Libre Franklin"/>
                <a:ea typeface="Calibri"/>
                <a:cs typeface="Calibri"/>
              </a:rPr>
              <a:t>: Allocates 2% of annual profit to CSR</a:t>
            </a:r>
          </a:p>
          <a:p>
            <a:endParaRPr lang="en-US" sz="1400">
              <a:latin typeface="Libre Franklin"/>
              <a:ea typeface="Calibri"/>
              <a:cs typeface="Calibri"/>
            </a:endParaRPr>
          </a:p>
          <a:p>
            <a:r>
              <a:rPr lang="en-US" sz="1400">
                <a:solidFill>
                  <a:srgbClr val="006241"/>
                </a:solidFill>
                <a:latin typeface="Libre Franklin"/>
                <a:ea typeface="Calibri"/>
                <a:cs typeface="Calibri"/>
              </a:rPr>
              <a:t>BEF</a:t>
            </a:r>
            <a:r>
              <a:rPr lang="en-US" sz="1400">
                <a:latin typeface="Libre Franklin"/>
                <a:ea typeface="Calibri"/>
                <a:cs typeface="Calibri"/>
              </a:rPr>
              <a:t>: Allocates 1% of annual profit to CSR</a:t>
            </a:r>
          </a:p>
        </p:txBody>
      </p:sp>
      <p:graphicFrame>
        <p:nvGraphicFramePr>
          <p:cNvPr id="5" name="Chart 4">
            <a:extLst>
              <a:ext uri="{FF2B5EF4-FFF2-40B4-BE49-F238E27FC236}">
                <a16:creationId xmlns:a16="http://schemas.microsoft.com/office/drawing/2014/main" id="{143E752E-752B-A750-94BC-2DB95AA90B36}"/>
              </a:ext>
            </a:extLst>
          </p:cNvPr>
          <p:cNvGraphicFramePr/>
          <p:nvPr>
            <p:extLst>
              <p:ext uri="{D42A27DB-BD31-4B8C-83A1-F6EECF244321}">
                <p14:modId xmlns:p14="http://schemas.microsoft.com/office/powerpoint/2010/main" val="1397030216"/>
              </p:ext>
            </p:extLst>
          </p:nvPr>
        </p:nvGraphicFramePr>
        <p:xfrm>
          <a:off x="570055" y="1484053"/>
          <a:ext cx="6471373" cy="3575823"/>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F7576A19-D006-06BA-DF67-7E1233AAC77F}"/>
              </a:ext>
            </a:extLst>
          </p:cNvPr>
          <p:cNvSpPr/>
          <p:nvPr/>
        </p:nvSpPr>
        <p:spPr>
          <a:xfrm>
            <a:off x="5404268" y="4703168"/>
            <a:ext cx="273773" cy="3071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36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66D9-FE8F-0814-27C1-FFC6CAE42A0A}"/>
              </a:ext>
            </a:extLst>
          </p:cNvPr>
          <p:cNvSpPr>
            <a:spLocks noGrp="1"/>
          </p:cNvSpPr>
          <p:nvPr>
            <p:ph type="title"/>
          </p:nvPr>
        </p:nvSpPr>
        <p:spPr/>
        <p:txBody>
          <a:bodyPr/>
          <a:lstStyle/>
          <a:p>
            <a:r>
              <a:rPr lang="en-US"/>
              <a:t>Governance Analysis</a:t>
            </a:r>
          </a:p>
        </p:txBody>
      </p:sp>
      <p:sp>
        <p:nvSpPr>
          <p:cNvPr id="3" name="Text Placeholder 2">
            <a:extLst>
              <a:ext uri="{FF2B5EF4-FFF2-40B4-BE49-F238E27FC236}">
                <a16:creationId xmlns:a16="http://schemas.microsoft.com/office/drawing/2014/main" id="{3F712A97-CE97-B738-4603-A78296E825E6}"/>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674EB40D-5900-B074-42B6-374021E7FE72}"/>
              </a:ext>
            </a:extLst>
          </p:cNvPr>
          <p:cNvGraphicFramePr>
            <a:graphicFrameLocks noGrp="1"/>
          </p:cNvGraphicFramePr>
          <p:nvPr>
            <p:extLst>
              <p:ext uri="{D42A27DB-BD31-4B8C-83A1-F6EECF244321}">
                <p14:modId xmlns:p14="http://schemas.microsoft.com/office/powerpoint/2010/main" val="2712163760"/>
              </p:ext>
            </p:extLst>
          </p:nvPr>
        </p:nvGraphicFramePr>
        <p:xfrm>
          <a:off x="659656" y="1411387"/>
          <a:ext cx="9462048" cy="2871312"/>
        </p:xfrm>
        <a:graphic>
          <a:graphicData uri="http://schemas.openxmlformats.org/drawingml/2006/table">
            <a:tbl>
              <a:tblPr firstRow="1" bandRow="1">
                <a:tableStyleId>{46F890A9-2807-4EBB-B81D-B2AA78EC7F39}</a:tableStyleId>
              </a:tblPr>
              <a:tblGrid>
                <a:gridCol w="3154016">
                  <a:extLst>
                    <a:ext uri="{9D8B030D-6E8A-4147-A177-3AD203B41FA5}">
                      <a16:colId xmlns:a16="http://schemas.microsoft.com/office/drawing/2014/main" val="3550275673"/>
                    </a:ext>
                  </a:extLst>
                </a:gridCol>
                <a:gridCol w="3154016">
                  <a:extLst>
                    <a:ext uri="{9D8B030D-6E8A-4147-A177-3AD203B41FA5}">
                      <a16:colId xmlns:a16="http://schemas.microsoft.com/office/drawing/2014/main" val="3773509772"/>
                    </a:ext>
                  </a:extLst>
                </a:gridCol>
                <a:gridCol w="3154016">
                  <a:extLst>
                    <a:ext uri="{9D8B030D-6E8A-4147-A177-3AD203B41FA5}">
                      <a16:colId xmlns:a16="http://schemas.microsoft.com/office/drawing/2014/main" val="1909695695"/>
                    </a:ext>
                  </a:extLst>
                </a:gridCol>
              </a:tblGrid>
              <a:tr h="495522">
                <a:tc>
                  <a:txBody>
                    <a:bodyPr/>
                    <a:lstStyle/>
                    <a:p>
                      <a:r>
                        <a:rPr lang="en-US" sz="1400"/>
                        <a:t>Metric</a:t>
                      </a:r>
                      <a:endParaRPr lang="en-US" sz="1400">
                        <a:latin typeface="Libre Franklin" pitchFamily="2" charset="0"/>
                      </a:endParaRPr>
                    </a:p>
                  </a:txBody>
                  <a:tcPr>
                    <a:solidFill>
                      <a:srgbClr val="006241"/>
                    </a:solidFill>
                  </a:tcPr>
                </a:tc>
                <a:tc>
                  <a:txBody>
                    <a:bodyPr/>
                    <a:lstStyle/>
                    <a:p>
                      <a:r>
                        <a:rPr lang="en-US" sz="1400"/>
                        <a:t>Green Horizon Bank</a:t>
                      </a:r>
                      <a:endParaRPr lang="en-US" sz="1400">
                        <a:latin typeface="Libre Franklin" pitchFamily="2" charset="0"/>
                      </a:endParaRPr>
                    </a:p>
                  </a:txBody>
                  <a:tcPr>
                    <a:solidFill>
                      <a:srgbClr val="006241"/>
                    </a:solidFill>
                  </a:tcPr>
                </a:tc>
                <a:tc>
                  <a:txBody>
                    <a:bodyPr/>
                    <a:lstStyle/>
                    <a:p>
                      <a:r>
                        <a:rPr lang="en-US" sz="1400"/>
                        <a:t>Blue Earth Finance</a:t>
                      </a:r>
                      <a:endParaRPr lang="en-US" sz="1400">
                        <a:latin typeface="Libre Franklin" pitchFamily="2" charset="0"/>
                      </a:endParaRPr>
                    </a:p>
                  </a:txBody>
                  <a:tcPr>
                    <a:solidFill>
                      <a:srgbClr val="006241"/>
                    </a:solidFill>
                  </a:tcPr>
                </a:tc>
                <a:extLst>
                  <a:ext uri="{0D108BD9-81ED-4DB2-BD59-A6C34878D82A}">
                    <a16:rowId xmlns:a16="http://schemas.microsoft.com/office/drawing/2014/main" val="1521659230"/>
                  </a:ext>
                </a:extLst>
              </a:tr>
              <a:tr h="495522">
                <a:tc>
                  <a:txBody>
                    <a:bodyPr/>
                    <a:lstStyle/>
                    <a:p>
                      <a:r>
                        <a:rPr lang="en-US" sz="1400"/>
                        <a:t>Female board representation</a:t>
                      </a:r>
                      <a:endParaRPr lang="en-US" sz="1400">
                        <a:latin typeface="Libre Franklin" pitchFamily="2" charset="0"/>
                      </a:endParaRPr>
                    </a:p>
                  </a:txBody>
                  <a:tcPr/>
                </a:tc>
                <a:tc>
                  <a:txBody>
                    <a:bodyPr/>
                    <a:lstStyle/>
                    <a:p>
                      <a:r>
                        <a:rPr lang="en-US" sz="1400"/>
                        <a:t>30% </a:t>
                      </a:r>
                      <a:endParaRPr lang="en-US" sz="1400">
                        <a:latin typeface="Libre Franklin" pitchFamily="2" charset="0"/>
                      </a:endParaRPr>
                    </a:p>
                  </a:txBody>
                  <a:tcPr/>
                </a:tc>
                <a:tc>
                  <a:txBody>
                    <a:bodyPr/>
                    <a:lstStyle/>
                    <a:p>
                      <a:r>
                        <a:rPr lang="en-US" sz="1400"/>
                        <a:t>40% </a:t>
                      </a:r>
                      <a:endParaRPr lang="en-US" sz="1400">
                        <a:latin typeface="Libre Franklin" pitchFamily="2" charset="0"/>
                      </a:endParaRPr>
                    </a:p>
                  </a:txBody>
                  <a:tcPr/>
                </a:tc>
                <a:extLst>
                  <a:ext uri="{0D108BD9-81ED-4DB2-BD59-A6C34878D82A}">
                    <a16:rowId xmlns:a16="http://schemas.microsoft.com/office/drawing/2014/main" val="2502420167"/>
                  </a:ext>
                </a:extLst>
              </a:tr>
              <a:tr h="692373">
                <a:tc>
                  <a:txBody>
                    <a:bodyPr/>
                    <a:lstStyle/>
                    <a:p>
                      <a:r>
                        <a:rPr lang="en-US" sz="1400"/>
                        <a:t>Cybersecurity reliability</a:t>
                      </a:r>
                      <a:endParaRPr lang="en-US" sz="1400">
                        <a:latin typeface="Libre Franklin" pitchFamily="2" charset="0"/>
                      </a:endParaRPr>
                    </a:p>
                  </a:txBody>
                  <a:tcPr/>
                </a:tc>
                <a:tc>
                  <a:txBody>
                    <a:bodyPr/>
                    <a:lstStyle/>
                    <a:p>
                      <a:r>
                        <a:rPr lang="en-US" sz="1400"/>
                        <a:t>Basic encryption &amp; regular updates</a:t>
                      </a:r>
                      <a:endParaRPr lang="en-US" sz="1400">
                        <a:latin typeface="Libre Franklin" pitchFamily="2" charset="0"/>
                      </a:endParaRPr>
                    </a:p>
                  </a:txBody>
                  <a:tcPr/>
                </a:tc>
                <a:tc>
                  <a:txBody>
                    <a:bodyPr/>
                    <a:lstStyle/>
                    <a:p>
                      <a:r>
                        <a:rPr lang="en-US" sz="1400"/>
                        <a:t>Advanced cybersecurity technologies</a:t>
                      </a:r>
                      <a:endParaRPr lang="en-US" sz="1400">
                        <a:latin typeface="Libre Franklin" pitchFamily="2" charset="0"/>
                      </a:endParaRPr>
                    </a:p>
                  </a:txBody>
                  <a:tcPr/>
                </a:tc>
                <a:extLst>
                  <a:ext uri="{0D108BD9-81ED-4DB2-BD59-A6C34878D82A}">
                    <a16:rowId xmlns:a16="http://schemas.microsoft.com/office/drawing/2014/main" val="1301948391"/>
                  </a:ext>
                </a:extLst>
              </a:tr>
              <a:tr h="495522">
                <a:tc>
                  <a:txBody>
                    <a:bodyPr/>
                    <a:lstStyle/>
                    <a:p>
                      <a:r>
                        <a:rPr lang="en-US" sz="1400"/>
                        <a:t>Data protection </a:t>
                      </a:r>
                      <a:endParaRPr lang="en-US" sz="1400">
                        <a:latin typeface="Libre Franklin" pitchFamily="2" charset="0"/>
                      </a:endParaRPr>
                    </a:p>
                  </a:txBody>
                  <a:tcPr/>
                </a:tc>
                <a:tc>
                  <a:txBody>
                    <a:bodyPr/>
                    <a:lstStyle/>
                    <a:p>
                      <a:r>
                        <a:rPr lang="en-US" sz="1400"/>
                        <a:t>Occasional data breaches</a:t>
                      </a:r>
                      <a:endParaRPr lang="en-US" sz="1400">
                        <a:latin typeface="Libre Franklin" pitchFamily="2" charset="0"/>
                      </a:endParaRPr>
                    </a:p>
                  </a:txBody>
                  <a:tcPr/>
                </a:tc>
                <a:tc>
                  <a:txBody>
                    <a:bodyPr/>
                    <a:lstStyle/>
                    <a:p>
                      <a:r>
                        <a:rPr lang="en-US" sz="1400"/>
                        <a:t>Strong data protection</a:t>
                      </a:r>
                      <a:endParaRPr lang="en-US" sz="1400">
                        <a:latin typeface="Libre Franklin" pitchFamily="2" charset="0"/>
                      </a:endParaRPr>
                    </a:p>
                  </a:txBody>
                  <a:tcPr/>
                </a:tc>
                <a:extLst>
                  <a:ext uri="{0D108BD9-81ED-4DB2-BD59-A6C34878D82A}">
                    <a16:rowId xmlns:a16="http://schemas.microsoft.com/office/drawing/2014/main" val="1042907334"/>
                  </a:ext>
                </a:extLst>
              </a:tr>
              <a:tr h="692373">
                <a:tc>
                  <a:txBody>
                    <a:bodyPr/>
                    <a:lstStyle/>
                    <a:p>
                      <a:r>
                        <a:rPr lang="en-US" sz="1400"/>
                        <a:t>Ethics &amp; whistleblowing</a:t>
                      </a:r>
                      <a:endParaRPr lang="en-US" sz="1400">
                        <a:latin typeface="Libre Franklin" pitchFamily="2" charset="0"/>
                      </a:endParaRPr>
                    </a:p>
                  </a:txBody>
                  <a:tcPr/>
                </a:tc>
                <a:tc>
                  <a:txBody>
                    <a:bodyPr/>
                    <a:lstStyle/>
                    <a:p>
                      <a:r>
                        <a:rPr lang="en-US" sz="1400"/>
                        <a:t>Not specified</a:t>
                      </a:r>
                      <a:endParaRPr lang="en-US" sz="1400">
                        <a:latin typeface="Libre Franklin" pitchFamily="2" charset="0"/>
                      </a:endParaRPr>
                    </a:p>
                  </a:txBody>
                  <a:tcPr/>
                </a:tc>
                <a:tc>
                  <a:txBody>
                    <a:bodyPr/>
                    <a:lstStyle/>
                    <a:p>
                      <a:r>
                        <a:rPr lang="en-US" sz="1400"/>
                        <a:t>Formal whistleblowing programme </a:t>
                      </a:r>
                      <a:endParaRPr lang="en-US" sz="1400">
                        <a:latin typeface="Libre Franklin" pitchFamily="2" charset="0"/>
                      </a:endParaRPr>
                    </a:p>
                  </a:txBody>
                  <a:tcPr/>
                </a:tc>
                <a:extLst>
                  <a:ext uri="{0D108BD9-81ED-4DB2-BD59-A6C34878D82A}">
                    <a16:rowId xmlns:a16="http://schemas.microsoft.com/office/drawing/2014/main" val="2057201219"/>
                  </a:ext>
                </a:extLst>
              </a:tr>
            </a:tbl>
          </a:graphicData>
        </a:graphic>
      </p:graphicFrame>
      <p:sp>
        <p:nvSpPr>
          <p:cNvPr id="8" name="Rectangle: Rounded Corners 7">
            <a:extLst>
              <a:ext uri="{FF2B5EF4-FFF2-40B4-BE49-F238E27FC236}">
                <a16:creationId xmlns:a16="http://schemas.microsoft.com/office/drawing/2014/main" id="{151FC7DE-B747-D513-3253-AF8A9417BEF9}"/>
              </a:ext>
            </a:extLst>
          </p:cNvPr>
          <p:cNvSpPr/>
          <p:nvPr/>
        </p:nvSpPr>
        <p:spPr>
          <a:xfrm>
            <a:off x="659656" y="4774366"/>
            <a:ext cx="9462047" cy="7541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latin typeface="Libre Franklin"/>
              </a:rPr>
              <a:t>​</a:t>
            </a:r>
            <a:r>
              <a:rPr lang="en-US" sz="1400" b="1">
                <a:solidFill>
                  <a:srgbClr val="00E777"/>
                </a:solidFill>
                <a:latin typeface="Libre Franklin"/>
                <a:ea typeface="+mn-lt"/>
                <a:cs typeface="+mn-lt"/>
              </a:rPr>
              <a:t>Key takeaway</a:t>
            </a:r>
            <a:r>
              <a:rPr lang="en-US" sz="1400" b="1">
                <a:solidFill>
                  <a:srgbClr val="006241"/>
                </a:solidFill>
                <a:latin typeface="Libre Franklin"/>
                <a:ea typeface="+mn-lt"/>
                <a:cs typeface="+mn-lt"/>
              </a:rPr>
              <a:t>:</a:t>
            </a:r>
            <a:r>
              <a:rPr lang="en-US" sz="1400">
                <a:solidFill>
                  <a:schemeClr val="tx1"/>
                </a:solidFill>
                <a:latin typeface="Libre Franklin"/>
                <a:ea typeface="+mn-lt"/>
                <a:cs typeface="+mn-lt"/>
              </a:rPr>
              <a:t> </a:t>
            </a:r>
            <a:r>
              <a:rPr lang="en-US" sz="1400">
                <a:solidFill>
                  <a:schemeClr val="tx1"/>
                </a:solidFill>
                <a:latin typeface="Libre Franklin" pitchFamily="2" charset="0"/>
              </a:rPr>
              <a:t>Blue Earth Finance demonstrates stronger governance quality through higher female board representation, advanced cybersecurity, and an established ethical reporting system.</a:t>
            </a:r>
            <a:endParaRPr lang="en-GB" sz="1400">
              <a:solidFill>
                <a:schemeClr val="tx1"/>
              </a:solidFill>
              <a:latin typeface="Libre Franklin" pitchFamily="2" charset="0"/>
              <a:ea typeface="+mn-lt"/>
              <a:cs typeface="+mn-lt"/>
            </a:endParaRPr>
          </a:p>
        </p:txBody>
      </p:sp>
    </p:spTree>
    <p:extLst>
      <p:ext uri="{BB962C8B-B14F-4D97-AF65-F5344CB8AC3E}">
        <p14:creationId xmlns:p14="http://schemas.microsoft.com/office/powerpoint/2010/main" val="60589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81AC-AB44-F86E-79BA-6A0C58DC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3A6F0-5C6F-E46C-A99E-E14EDA2FE89B}"/>
              </a:ext>
            </a:extLst>
          </p:cNvPr>
          <p:cNvSpPr>
            <a:spLocks noGrp="1"/>
          </p:cNvSpPr>
          <p:nvPr>
            <p:ph type="title"/>
          </p:nvPr>
        </p:nvSpPr>
        <p:spPr>
          <a:xfrm>
            <a:off x="458079" y="279128"/>
            <a:ext cx="11163299" cy="369332"/>
          </a:xfrm>
        </p:spPr>
        <p:txBody>
          <a:bodyPr/>
          <a:lstStyle/>
          <a:p>
            <a:r>
              <a:rPr lang="en-US"/>
              <a:t>Green Horizon Bank demonstrates a stronger ESG performance </a:t>
            </a:r>
            <a:endParaRPr lang="en-US">
              <a:latin typeface="Libre Franklin"/>
            </a:endParaRPr>
          </a:p>
        </p:txBody>
      </p:sp>
      <p:sp>
        <p:nvSpPr>
          <p:cNvPr id="8" name="Text Placeholder 2">
            <a:extLst>
              <a:ext uri="{FF2B5EF4-FFF2-40B4-BE49-F238E27FC236}">
                <a16:creationId xmlns:a16="http://schemas.microsoft.com/office/drawing/2014/main" id="{15A7B1A2-E125-1E93-ECC0-467ED1639C0E}"/>
              </a:ext>
            </a:extLst>
          </p:cNvPr>
          <p:cNvSpPr txBox="1">
            <a:spLocks/>
          </p:cNvSpPr>
          <p:nvPr/>
        </p:nvSpPr>
        <p:spPr>
          <a:xfrm>
            <a:off x="514350" y="6479898"/>
            <a:ext cx="5581649" cy="244682"/>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050" kern="1200">
                <a:solidFill>
                  <a:srgbClr val="006241"/>
                </a:solidFill>
                <a:latin typeface="Libre Frankli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Libre Franklin"/>
              </a:rPr>
              <a:t>QYF Virtual Internship </a:t>
            </a:r>
            <a:r>
              <a:rPr lang="en-US" b="1">
                <a:solidFill>
                  <a:srgbClr val="00E777"/>
                </a:solidFill>
                <a:latin typeface="Libre Franklin"/>
              </a:rPr>
              <a:t>4</a:t>
            </a:r>
            <a:endParaRPr lang="en-US">
              <a:solidFill>
                <a:srgbClr val="00E777"/>
              </a:solidFill>
              <a:latin typeface="Libre Franklin"/>
            </a:endParaRPr>
          </a:p>
        </p:txBody>
      </p:sp>
      <p:sp>
        <p:nvSpPr>
          <p:cNvPr id="4" name="Rectangle: Rounded Corners 3">
            <a:extLst>
              <a:ext uri="{FF2B5EF4-FFF2-40B4-BE49-F238E27FC236}">
                <a16:creationId xmlns:a16="http://schemas.microsoft.com/office/drawing/2014/main" id="{48D9A119-178A-BCD0-6F72-79F65F0DCDA8}"/>
              </a:ext>
            </a:extLst>
          </p:cNvPr>
          <p:cNvSpPr/>
          <p:nvPr/>
        </p:nvSpPr>
        <p:spPr>
          <a:xfrm>
            <a:off x="1002890" y="5430128"/>
            <a:ext cx="8731045" cy="6452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latin typeface="Libre Franklin"/>
              </a:rPr>
              <a:t>​</a:t>
            </a:r>
            <a:r>
              <a:rPr lang="en-US" sz="1400" b="1">
                <a:solidFill>
                  <a:srgbClr val="00E777"/>
                </a:solidFill>
                <a:latin typeface="Libre Franklin"/>
                <a:ea typeface="+mn-lt"/>
                <a:cs typeface="+mn-lt"/>
              </a:rPr>
              <a:t>Key takeaway</a:t>
            </a:r>
            <a:r>
              <a:rPr lang="en-US" sz="1400" b="1">
                <a:solidFill>
                  <a:srgbClr val="52586B"/>
                </a:solidFill>
                <a:latin typeface="Libre Franklin"/>
                <a:ea typeface="+mn-lt"/>
                <a:cs typeface="+mn-lt"/>
              </a:rPr>
              <a:t>:</a:t>
            </a:r>
            <a:r>
              <a:rPr lang="en-US" sz="1400">
                <a:solidFill>
                  <a:schemeClr val="tx1"/>
                </a:solidFill>
                <a:latin typeface="Libre Franklin"/>
                <a:ea typeface="+mn-lt"/>
                <a:cs typeface="+mn-lt"/>
              </a:rPr>
              <a:t> </a:t>
            </a:r>
            <a:r>
              <a:rPr lang="en-US" sz="1400">
                <a:solidFill>
                  <a:schemeClr val="tx1"/>
                </a:solidFill>
                <a:latin typeface="Libre Franklin" pitchFamily="2" charset="0"/>
              </a:rPr>
              <a:t>GHB beats BEF across two out of the three ESG factors, which makes them have a greater overall ESG performance</a:t>
            </a:r>
            <a:endParaRPr lang="en-ZA" sz="1400">
              <a:solidFill>
                <a:schemeClr val="tx1"/>
              </a:solidFill>
              <a:latin typeface="Libre Franklin" pitchFamily="2" charset="0"/>
            </a:endParaRPr>
          </a:p>
        </p:txBody>
      </p:sp>
      <p:sp>
        <p:nvSpPr>
          <p:cNvPr id="9" name="TextBox 8">
            <a:extLst>
              <a:ext uri="{FF2B5EF4-FFF2-40B4-BE49-F238E27FC236}">
                <a16:creationId xmlns:a16="http://schemas.microsoft.com/office/drawing/2014/main" id="{1BAFC384-F121-EE9C-D3F3-1B7D4C76FA82}"/>
              </a:ext>
            </a:extLst>
          </p:cNvPr>
          <p:cNvSpPr txBox="1"/>
          <p:nvPr/>
        </p:nvSpPr>
        <p:spPr>
          <a:xfrm>
            <a:off x="514351" y="1151936"/>
            <a:ext cx="3255792" cy="4102533"/>
          </a:xfrm>
          <a:prstGeom prst="rect">
            <a:avLst/>
          </a:prstGeom>
          <a:ln>
            <a:solidFill>
              <a:srgbClr val="00624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a:p>
            <a:endParaRPr lang="en-US" sz="1400">
              <a:solidFill>
                <a:schemeClr val="accent6">
                  <a:lumMod val="49000"/>
                </a:schemeClr>
              </a:solidFill>
              <a:latin typeface="Libre Franklin"/>
              <a:ea typeface="Calibri"/>
              <a:cs typeface="Calibri"/>
            </a:endParaRPr>
          </a:p>
          <a:p>
            <a:r>
              <a:rPr lang="en-US" sz="1400" b="1">
                <a:solidFill>
                  <a:srgbClr val="006241"/>
                </a:solidFill>
                <a:latin typeface="Libre Franklin"/>
                <a:ea typeface="Calibri"/>
                <a:cs typeface="Calibri"/>
              </a:rPr>
              <a:t>Green Horizon Bank outperforms BEF Environmentally</a:t>
            </a:r>
          </a:p>
          <a:p>
            <a:endParaRPr lang="en-US" sz="1400" b="1">
              <a:solidFill>
                <a:srgbClr val="006241"/>
              </a:solidFill>
              <a:latin typeface="Libre Franklin"/>
              <a:ea typeface="Calibri"/>
              <a:cs typeface="Calibri"/>
            </a:endParaRPr>
          </a:p>
          <a:p>
            <a:pPr marL="285750" lvl="0" indent="-285750">
              <a:lnSpc>
                <a:spcPct val="150000"/>
              </a:lnSpc>
              <a:buFont typeface="Arial" panose="020B0604020202020204" pitchFamily="34" charset="0"/>
              <a:buChar char="•"/>
            </a:pPr>
            <a:r>
              <a:rPr lang="en-US" sz="1400" b="1">
                <a:solidFill>
                  <a:schemeClr val="tx1"/>
                </a:solidFill>
                <a:latin typeface="Libre Franklin" pitchFamily="2" charset="0"/>
              </a:rPr>
              <a:t>Net 0 </a:t>
            </a:r>
            <a:r>
              <a:rPr lang="en-US" sz="1400">
                <a:solidFill>
                  <a:schemeClr val="tx1"/>
                </a:solidFill>
                <a:latin typeface="Libre Franklin" pitchFamily="2" charset="0"/>
              </a:rPr>
              <a:t>CO2e in </a:t>
            </a:r>
            <a:r>
              <a:rPr lang="en-US" sz="1400" b="1">
                <a:solidFill>
                  <a:schemeClr val="tx1"/>
                </a:solidFill>
                <a:latin typeface="Libre Franklin" pitchFamily="2" charset="0"/>
              </a:rPr>
              <a:t>5 years less</a:t>
            </a:r>
          </a:p>
          <a:p>
            <a:pPr marL="285750" lvl="0" indent="-285750">
              <a:lnSpc>
                <a:spcPct val="150000"/>
              </a:lnSpc>
              <a:buFont typeface="Arial" panose="020B0604020202020204" pitchFamily="34" charset="0"/>
              <a:buChar char="•"/>
            </a:pPr>
            <a:r>
              <a:rPr lang="en-US" sz="1400" b="1">
                <a:solidFill>
                  <a:schemeClr val="tx1"/>
                </a:solidFill>
                <a:latin typeface="Libre Franklin" pitchFamily="2" charset="0"/>
              </a:rPr>
              <a:t>2% higher </a:t>
            </a:r>
            <a:r>
              <a:rPr lang="en-US" sz="1400">
                <a:solidFill>
                  <a:schemeClr val="tx1"/>
                </a:solidFill>
                <a:latin typeface="Libre Franklin" pitchFamily="2" charset="0"/>
              </a:rPr>
              <a:t>renewable energy use</a:t>
            </a:r>
          </a:p>
          <a:p>
            <a:pPr marL="285750" lvl="0" indent="-285750">
              <a:lnSpc>
                <a:spcPct val="150000"/>
              </a:lnSpc>
              <a:buFont typeface="Arial" panose="020B0604020202020204" pitchFamily="34" charset="0"/>
              <a:buChar char="•"/>
            </a:pPr>
            <a:r>
              <a:rPr lang="en-US" sz="1400" b="1">
                <a:solidFill>
                  <a:schemeClr val="tx1"/>
                </a:solidFill>
                <a:latin typeface="Libre Franklin" pitchFamily="2" charset="0"/>
              </a:rPr>
              <a:t>340 000 tons of CO2e/year less</a:t>
            </a:r>
          </a:p>
          <a:p>
            <a:pPr marL="285750" lvl="0" indent="-285750">
              <a:lnSpc>
                <a:spcPct val="150000"/>
              </a:lnSpc>
              <a:buFont typeface="Arial" panose="020B0604020202020204" pitchFamily="34" charset="0"/>
              <a:buChar char="•"/>
            </a:pPr>
            <a:r>
              <a:rPr lang="en-US" sz="1400" b="1">
                <a:solidFill>
                  <a:schemeClr val="tx1"/>
                </a:solidFill>
                <a:latin typeface="Libre Franklin" pitchFamily="2" charset="0"/>
              </a:rPr>
              <a:t>R8m investment </a:t>
            </a:r>
            <a:r>
              <a:rPr lang="en-US" sz="1400">
                <a:solidFill>
                  <a:schemeClr val="tx1"/>
                </a:solidFill>
                <a:latin typeface="Libre Franklin" pitchFamily="2" charset="0"/>
              </a:rPr>
              <a:t>in renewable projects</a:t>
            </a:r>
          </a:p>
          <a:p>
            <a:pPr marL="285750" lvl="0" indent="-285750">
              <a:lnSpc>
                <a:spcPct val="150000"/>
              </a:lnSpc>
              <a:buFont typeface="Arial" panose="020B0604020202020204" pitchFamily="34" charset="0"/>
              <a:buChar char="•"/>
            </a:pPr>
            <a:r>
              <a:rPr lang="en-US" sz="1400">
                <a:solidFill>
                  <a:schemeClr val="tx1"/>
                </a:solidFill>
                <a:latin typeface="Libre Franklin" pitchFamily="2" charset="0"/>
              </a:rPr>
              <a:t>Stronger internal environment commitment</a:t>
            </a:r>
          </a:p>
          <a:p>
            <a:pPr marL="285750" lvl="0" indent="-285750">
              <a:lnSpc>
                <a:spcPct val="150000"/>
              </a:lnSpc>
              <a:buFont typeface="Arial" panose="020B0604020202020204" pitchFamily="34" charset="0"/>
              <a:buChar char="•"/>
            </a:pPr>
            <a:r>
              <a:rPr lang="en-US" sz="1400">
                <a:solidFill>
                  <a:schemeClr val="tx1"/>
                </a:solidFill>
                <a:latin typeface="Libre Franklin" pitchFamily="2" charset="0"/>
              </a:rPr>
              <a:t>Active green bond financing</a:t>
            </a:r>
          </a:p>
          <a:p>
            <a:pPr marL="285750" lvl="0" indent="-285750">
              <a:lnSpc>
                <a:spcPct val="150000"/>
              </a:lnSpc>
              <a:buFont typeface="Arial" panose="020B0604020202020204" pitchFamily="34" charset="0"/>
              <a:buChar char="•"/>
            </a:pPr>
            <a:endParaRPr lang="en-US" sz="1400">
              <a:latin typeface="Libre Franklin" pitchFamily="2" charset="0"/>
            </a:endParaRPr>
          </a:p>
        </p:txBody>
      </p:sp>
      <p:sp>
        <p:nvSpPr>
          <p:cNvPr id="10" name="Flowchart: Connector 9">
            <a:extLst>
              <a:ext uri="{FF2B5EF4-FFF2-40B4-BE49-F238E27FC236}">
                <a16:creationId xmlns:a16="http://schemas.microsoft.com/office/drawing/2014/main" id="{AA96C4C9-2AE3-CA3D-002F-1C211CE68DE4}"/>
              </a:ext>
            </a:extLst>
          </p:cNvPr>
          <p:cNvSpPr/>
          <p:nvPr/>
        </p:nvSpPr>
        <p:spPr>
          <a:xfrm>
            <a:off x="772007" y="1213506"/>
            <a:ext cx="448029" cy="406026"/>
          </a:xfrm>
          <a:prstGeom prst="flowChartConnector">
            <a:avLst/>
          </a:prstGeom>
          <a:solidFill>
            <a:srgbClr val="006241"/>
          </a:solidFill>
          <a:ln>
            <a:solidFill>
              <a:srgbClr val="00624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1" name="Image 1">
            <a:extLst>
              <a:ext uri="{FF2B5EF4-FFF2-40B4-BE49-F238E27FC236}">
                <a16:creationId xmlns:a16="http://schemas.microsoft.com/office/drawing/2014/main" id="{8EC952A7-6787-9E8B-F9BC-13E7FB44E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131" y="1306258"/>
            <a:ext cx="254198" cy="254198"/>
          </a:xfrm>
          <a:prstGeom prst="rect">
            <a:avLst/>
          </a:prstGeom>
        </p:spPr>
      </p:pic>
      <p:sp>
        <p:nvSpPr>
          <p:cNvPr id="12" name="TextBox 11">
            <a:extLst>
              <a:ext uri="{FF2B5EF4-FFF2-40B4-BE49-F238E27FC236}">
                <a16:creationId xmlns:a16="http://schemas.microsoft.com/office/drawing/2014/main" id="{DEF03A51-72CE-84B2-6E45-BDC9D5743776}"/>
              </a:ext>
            </a:extLst>
          </p:cNvPr>
          <p:cNvSpPr txBox="1"/>
          <p:nvPr/>
        </p:nvSpPr>
        <p:spPr>
          <a:xfrm>
            <a:off x="4303614" y="1134449"/>
            <a:ext cx="3472227" cy="4093428"/>
          </a:xfrm>
          <a:prstGeom prst="rect">
            <a:avLst/>
          </a:prstGeom>
          <a:ln>
            <a:solidFill>
              <a:srgbClr val="00624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a:p>
            <a:endParaRPr lang="en-US">
              <a:solidFill>
                <a:srgbClr val="000000"/>
              </a:solidFill>
              <a:latin typeface="Calibri"/>
              <a:ea typeface="Calibri"/>
              <a:cs typeface="Calibri"/>
            </a:endParaRPr>
          </a:p>
          <a:p>
            <a:r>
              <a:rPr lang="en-US" sz="1400" b="1">
                <a:solidFill>
                  <a:srgbClr val="006241"/>
                </a:solidFill>
                <a:latin typeface="Libre Franklin"/>
                <a:ea typeface="Calibri"/>
                <a:cs typeface="Calibri"/>
              </a:rPr>
              <a:t>Green Horizon Bank outperforms BEF Socially</a:t>
            </a:r>
          </a:p>
          <a:p>
            <a:endParaRPr lang="en-US" sz="1400" b="1">
              <a:solidFill>
                <a:srgbClr val="006241"/>
              </a:solidFill>
              <a:latin typeface="Libre Franklin"/>
            </a:endParaRPr>
          </a:p>
          <a:p>
            <a:pPr marL="285750" indent="-285750">
              <a:lnSpc>
                <a:spcPct val="150000"/>
              </a:lnSpc>
              <a:buFont typeface="Arial" panose="020B0604020202020204" pitchFamily="34" charset="0"/>
              <a:buChar char="•"/>
            </a:pPr>
            <a:r>
              <a:rPr lang="en-US" sz="1400">
                <a:solidFill>
                  <a:schemeClr val="tx1"/>
                </a:solidFill>
                <a:latin typeface="Libre Franklin"/>
                <a:ea typeface="Calibri"/>
                <a:cs typeface="Calibri"/>
              </a:rPr>
              <a:t>Higher </a:t>
            </a:r>
            <a:r>
              <a:rPr lang="en-US" sz="1400" b="1">
                <a:solidFill>
                  <a:schemeClr val="tx1"/>
                </a:solidFill>
                <a:latin typeface="Libre Franklin"/>
                <a:ea typeface="Calibri"/>
                <a:cs typeface="Calibri"/>
              </a:rPr>
              <a:t>diversity by 10% more </a:t>
            </a:r>
            <a:r>
              <a:rPr lang="en-US" sz="1400">
                <a:solidFill>
                  <a:schemeClr val="tx1"/>
                </a:solidFill>
                <a:latin typeface="Libre Franklin"/>
                <a:ea typeface="Calibri"/>
                <a:cs typeface="Calibri"/>
              </a:rPr>
              <a:t>for women &amp; underrepresented minorities</a:t>
            </a:r>
          </a:p>
          <a:p>
            <a:pPr marL="285750" indent="-285750">
              <a:lnSpc>
                <a:spcPct val="150000"/>
              </a:lnSpc>
              <a:buFont typeface="Arial" panose="020B0604020202020204" pitchFamily="34" charset="0"/>
              <a:buChar char="•"/>
            </a:pPr>
            <a:r>
              <a:rPr lang="en-US" sz="1400" b="1">
                <a:solidFill>
                  <a:schemeClr val="tx1"/>
                </a:solidFill>
                <a:latin typeface="Libre Franklin"/>
                <a:ea typeface="Calibri"/>
                <a:cs typeface="Calibri"/>
              </a:rPr>
              <a:t>Stronger employee development </a:t>
            </a:r>
            <a:r>
              <a:rPr lang="en-US" sz="1400">
                <a:solidFill>
                  <a:schemeClr val="tx1"/>
                </a:solidFill>
                <a:latin typeface="Libre Franklin"/>
                <a:ea typeface="Calibri"/>
                <a:cs typeface="Calibri"/>
              </a:rPr>
              <a:t>investment </a:t>
            </a:r>
          </a:p>
          <a:p>
            <a:pPr marL="285750" indent="-285750">
              <a:lnSpc>
                <a:spcPct val="150000"/>
              </a:lnSpc>
              <a:buFont typeface="Arial" panose="020B0604020202020204" pitchFamily="34" charset="0"/>
              <a:buChar char="•"/>
            </a:pPr>
            <a:r>
              <a:rPr lang="en-US" sz="1400" b="1">
                <a:solidFill>
                  <a:schemeClr val="tx1"/>
                </a:solidFill>
                <a:latin typeface="Libre Franklin"/>
                <a:ea typeface="Calibri"/>
                <a:cs typeface="Calibri"/>
              </a:rPr>
              <a:t>1% more profit contribution to CSR </a:t>
            </a:r>
            <a:r>
              <a:rPr lang="en-US" sz="1400">
                <a:solidFill>
                  <a:schemeClr val="tx1"/>
                </a:solidFill>
                <a:latin typeface="Libre Franklin"/>
                <a:ea typeface="Calibri"/>
                <a:cs typeface="Calibri"/>
              </a:rPr>
              <a:t>initiatives </a:t>
            </a:r>
          </a:p>
          <a:p>
            <a:pPr marL="285750" indent="-285750">
              <a:lnSpc>
                <a:spcPct val="150000"/>
              </a:lnSpc>
              <a:buFont typeface="Arial" panose="020B0604020202020204" pitchFamily="34" charset="0"/>
              <a:buChar char="•"/>
            </a:pPr>
            <a:endParaRPr lang="en-US" sz="1400">
              <a:latin typeface="Libre Franklin"/>
              <a:ea typeface="Calibri"/>
              <a:cs typeface="Calibri"/>
            </a:endParaRPr>
          </a:p>
          <a:p>
            <a:endParaRPr lang="en-US" sz="1400">
              <a:latin typeface="Libre Franklin"/>
              <a:ea typeface="Calibri"/>
              <a:cs typeface="Calibri"/>
            </a:endParaRPr>
          </a:p>
        </p:txBody>
      </p:sp>
      <p:sp>
        <p:nvSpPr>
          <p:cNvPr id="13" name="Flowchart: Connector 12">
            <a:extLst>
              <a:ext uri="{FF2B5EF4-FFF2-40B4-BE49-F238E27FC236}">
                <a16:creationId xmlns:a16="http://schemas.microsoft.com/office/drawing/2014/main" id="{42F402BF-CC7E-C798-4B48-2F4973840DB8}"/>
              </a:ext>
            </a:extLst>
          </p:cNvPr>
          <p:cNvSpPr/>
          <p:nvPr/>
        </p:nvSpPr>
        <p:spPr>
          <a:xfrm>
            <a:off x="4508280" y="1261174"/>
            <a:ext cx="420053" cy="380845"/>
          </a:xfrm>
          <a:prstGeom prst="flowChartConnector">
            <a:avLst/>
          </a:prstGeom>
          <a:solidFill>
            <a:srgbClr val="006241"/>
          </a:solidFill>
          <a:ln>
            <a:solidFill>
              <a:srgbClr val="0062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2">
            <a:extLst>
              <a:ext uri="{FF2B5EF4-FFF2-40B4-BE49-F238E27FC236}">
                <a16:creationId xmlns:a16="http://schemas.microsoft.com/office/drawing/2014/main" id="{2F2DCB01-E3FD-0C63-B980-4747FBAD4B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8883" y="1328746"/>
            <a:ext cx="175757" cy="242992"/>
          </a:xfrm>
          <a:prstGeom prst="rect">
            <a:avLst/>
          </a:prstGeom>
        </p:spPr>
      </p:pic>
      <p:sp>
        <p:nvSpPr>
          <p:cNvPr id="7" name="TextBox 6">
            <a:extLst>
              <a:ext uri="{FF2B5EF4-FFF2-40B4-BE49-F238E27FC236}">
                <a16:creationId xmlns:a16="http://schemas.microsoft.com/office/drawing/2014/main" id="{C894F5C1-DBC3-88BB-F33D-8018C88F6A2D}"/>
              </a:ext>
            </a:extLst>
          </p:cNvPr>
          <p:cNvSpPr txBox="1"/>
          <p:nvPr/>
        </p:nvSpPr>
        <p:spPr>
          <a:xfrm>
            <a:off x="8205422" y="1165367"/>
            <a:ext cx="3472227" cy="4093428"/>
          </a:xfrm>
          <a:prstGeom prst="rect">
            <a:avLst/>
          </a:prstGeom>
          <a:ln>
            <a:solidFill>
              <a:srgbClr val="00624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a:p>
            <a:endParaRPr lang="en-US">
              <a:solidFill>
                <a:srgbClr val="000000"/>
              </a:solidFill>
              <a:latin typeface="Calibri"/>
              <a:ea typeface="Calibri"/>
              <a:cs typeface="Calibri"/>
            </a:endParaRPr>
          </a:p>
          <a:p>
            <a:r>
              <a:rPr lang="en-US" sz="1400" b="1">
                <a:solidFill>
                  <a:srgbClr val="006241"/>
                </a:solidFill>
                <a:latin typeface="Libre Franklin"/>
                <a:ea typeface="Calibri"/>
                <a:cs typeface="Calibri"/>
              </a:rPr>
              <a:t>Blue Earth Finance outperforms GHB in governance</a:t>
            </a:r>
          </a:p>
          <a:p>
            <a:endParaRPr lang="en-US" sz="1400" b="1">
              <a:solidFill>
                <a:srgbClr val="006241"/>
              </a:solidFill>
              <a:latin typeface="Libre Franklin"/>
            </a:endParaRPr>
          </a:p>
          <a:p>
            <a:pPr marL="285750" indent="-285750" fontAlgn="base">
              <a:lnSpc>
                <a:spcPct val="150000"/>
              </a:lnSpc>
              <a:buFont typeface="Arial" panose="020B0604020202020204" pitchFamily="34" charset="0"/>
              <a:buChar char="•"/>
            </a:pPr>
            <a:r>
              <a:rPr lang="en-US" sz="1400" b="1">
                <a:solidFill>
                  <a:schemeClr val="tx1"/>
                </a:solidFill>
                <a:latin typeface="Libre Franklin" pitchFamily="2" charset="0"/>
              </a:rPr>
              <a:t>10% more </a:t>
            </a:r>
            <a:r>
              <a:rPr lang="en-US" sz="1400">
                <a:solidFill>
                  <a:schemeClr val="tx1"/>
                </a:solidFill>
                <a:latin typeface="Libre Franklin" pitchFamily="2" charset="0"/>
              </a:rPr>
              <a:t>female board  representation</a:t>
            </a:r>
          </a:p>
          <a:p>
            <a:pPr marL="285750" indent="-285750" fontAlgn="base">
              <a:lnSpc>
                <a:spcPct val="150000"/>
              </a:lnSpc>
              <a:buFont typeface="Arial" panose="020B0604020202020204" pitchFamily="34" charset="0"/>
              <a:buChar char="•"/>
            </a:pPr>
            <a:r>
              <a:rPr lang="en-US" sz="1400">
                <a:solidFill>
                  <a:schemeClr val="tx1"/>
                </a:solidFill>
                <a:latin typeface="Libre Franklin" pitchFamily="2" charset="0"/>
              </a:rPr>
              <a:t>Stronger </a:t>
            </a:r>
            <a:r>
              <a:rPr lang="en-US" sz="1400" b="1">
                <a:solidFill>
                  <a:schemeClr val="tx1"/>
                </a:solidFill>
                <a:latin typeface="Libre Franklin" pitchFamily="2" charset="0"/>
              </a:rPr>
              <a:t>data protection </a:t>
            </a:r>
            <a:r>
              <a:rPr lang="en-US" sz="1400">
                <a:solidFill>
                  <a:schemeClr val="tx1"/>
                </a:solidFill>
                <a:latin typeface="Libre Franklin" pitchFamily="2" charset="0"/>
              </a:rPr>
              <a:t>&amp; advanced </a:t>
            </a:r>
            <a:r>
              <a:rPr lang="en-US" sz="1400" b="1">
                <a:solidFill>
                  <a:schemeClr val="tx1"/>
                </a:solidFill>
                <a:latin typeface="Libre Franklin" pitchFamily="2" charset="0"/>
              </a:rPr>
              <a:t>cybersecurity</a:t>
            </a:r>
            <a:r>
              <a:rPr lang="en-US" sz="1400">
                <a:solidFill>
                  <a:schemeClr val="tx1"/>
                </a:solidFill>
                <a:latin typeface="Libre Franklin" pitchFamily="2" charset="0"/>
              </a:rPr>
              <a:t> </a:t>
            </a:r>
          </a:p>
          <a:p>
            <a:pPr marL="285750" indent="-285750" fontAlgn="base">
              <a:lnSpc>
                <a:spcPct val="150000"/>
              </a:lnSpc>
              <a:buFont typeface="Arial" panose="020B0604020202020204" pitchFamily="34" charset="0"/>
              <a:buChar char="•"/>
            </a:pPr>
            <a:r>
              <a:rPr lang="en-US" sz="1400" b="1">
                <a:solidFill>
                  <a:schemeClr val="tx1"/>
                </a:solidFill>
                <a:latin typeface="Libre Franklin" pitchFamily="2" charset="0"/>
              </a:rPr>
              <a:t>Whistleblower programme </a:t>
            </a:r>
            <a:r>
              <a:rPr lang="en-US" sz="1400">
                <a:solidFill>
                  <a:schemeClr val="tx1"/>
                </a:solidFill>
                <a:latin typeface="Libre Franklin" pitchFamily="2" charset="0"/>
              </a:rPr>
              <a:t>to enforce ethical practices</a:t>
            </a:r>
          </a:p>
          <a:p>
            <a:pPr marL="285750" indent="-285750" fontAlgn="base">
              <a:lnSpc>
                <a:spcPct val="150000"/>
              </a:lnSpc>
              <a:buFont typeface="Arial" panose="020B0604020202020204" pitchFamily="34" charset="0"/>
              <a:buChar char="•"/>
            </a:pPr>
            <a:endParaRPr lang="en-US" sz="1400">
              <a:latin typeface="Libre Franklin" pitchFamily="2" charset="0"/>
            </a:endParaRPr>
          </a:p>
          <a:p>
            <a:pPr marL="285750" indent="-285750">
              <a:lnSpc>
                <a:spcPct val="150000"/>
              </a:lnSpc>
              <a:buFont typeface="Arial" panose="020B0604020202020204" pitchFamily="34" charset="0"/>
              <a:buChar char="•"/>
            </a:pPr>
            <a:endParaRPr lang="en-US" sz="1400">
              <a:latin typeface="Libre Franklin"/>
              <a:ea typeface="Calibri"/>
              <a:cs typeface="Calibri"/>
            </a:endParaRPr>
          </a:p>
          <a:p>
            <a:endParaRPr lang="en-US" sz="1400">
              <a:latin typeface="Libre Franklin"/>
              <a:ea typeface="Calibri"/>
              <a:cs typeface="Calibri"/>
            </a:endParaRPr>
          </a:p>
        </p:txBody>
      </p:sp>
      <p:sp>
        <p:nvSpPr>
          <p:cNvPr id="14" name="Flowchart: Connector 13">
            <a:extLst>
              <a:ext uri="{FF2B5EF4-FFF2-40B4-BE49-F238E27FC236}">
                <a16:creationId xmlns:a16="http://schemas.microsoft.com/office/drawing/2014/main" id="{AFE62BC0-4511-051E-F300-20D26407F068}"/>
              </a:ext>
            </a:extLst>
          </p:cNvPr>
          <p:cNvSpPr/>
          <p:nvPr/>
        </p:nvSpPr>
        <p:spPr>
          <a:xfrm>
            <a:off x="8349847" y="1278581"/>
            <a:ext cx="400460" cy="378050"/>
          </a:xfrm>
          <a:prstGeom prst="flowChartConnector">
            <a:avLst/>
          </a:prstGeom>
          <a:solidFill>
            <a:srgbClr val="0062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3">
            <a:extLst>
              <a:ext uri="{FF2B5EF4-FFF2-40B4-BE49-F238E27FC236}">
                <a16:creationId xmlns:a16="http://schemas.microsoft.com/office/drawing/2014/main" id="{C1788EDB-9C0E-BAE1-8D63-2D66EC2EE1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9787" y="1356831"/>
            <a:ext cx="220580" cy="242992"/>
          </a:xfrm>
          <a:prstGeom prst="rect">
            <a:avLst/>
          </a:prstGeom>
        </p:spPr>
      </p:pic>
    </p:spTree>
    <p:extLst>
      <p:ext uri="{BB962C8B-B14F-4D97-AF65-F5344CB8AC3E}">
        <p14:creationId xmlns:p14="http://schemas.microsoft.com/office/powerpoint/2010/main" val="216895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184B-B74E-6309-49F5-5DA2D56CB160}"/>
              </a:ext>
            </a:extLst>
          </p:cNvPr>
          <p:cNvSpPr>
            <a:spLocks noGrp="1"/>
          </p:cNvSpPr>
          <p:nvPr>
            <p:ph type="title"/>
          </p:nvPr>
        </p:nvSpPr>
        <p:spPr/>
        <p:txBody>
          <a:bodyPr/>
          <a:lstStyle/>
          <a:p>
            <a:r>
              <a:rPr lang="en-US"/>
              <a:t>Blue Earth Finance should improve its Environmental and Social performance</a:t>
            </a:r>
          </a:p>
        </p:txBody>
      </p:sp>
      <p:sp>
        <p:nvSpPr>
          <p:cNvPr id="3" name="Text Placeholder 2">
            <a:extLst>
              <a:ext uri="{FF2B5EF4-FFF2-40B4-BE49-F238E27FC236}">
                <a16:creationId xmlns:a16="http://schemas.microsoft.com/office/drawing/2014/main" id="{B5DBB402-C6E2-4516-8BCF-8A4092242BA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D5B8814-F5BB-4B34-5F6D-0C89FCD898CE}"/>
              </a:ext>
            </a:extLst>
          </p:cNvPr>
          <p:cNvSpPr>
            <a:spLocks noGrp="1"/>
          </p:cNvSpPr>
          <p:nvPr>
            <p:ph type="body" sz="quarter" idx="11"/>
          </p:nvPr>
        </p:nvSpPr>
        <p:spPr>
          <a:xfrm>
            <a:off x="514350" y="1270554"/>
            <a:ext cx="11163299" cy="4248214"/>
          </a:xfrm>
        </p:spPr>
        <p:txBody>
          <a:bodyPr/>
          <a:lstStyle/>
          <a:p>
            <a:r>
              <a:rPr lang="en-US" sz="1400" b="1" u="sng">
                <a:solidFill>
                  <a:srgbClr val="006241"/>
                </a:solidFill>
              </a:rPr>
              <a:t>Enhance environmental performance </a:t>
            </a:r>
            <a:endParaRPr lang="en-US" sz="1400" u="sng"/>
          </a:p>
          <a:p>
            <a:pPr marL="285750" indent="-285750" fontAlgn="base">
              <a:lnSpc>
                <a:spcPct val="150000"/>
              </a:lnSpc>
              <a:buClr>
                <a:srgbClr val="00E777"/>
              </a:buClr>
              <a:buFont typeface="Wingdings" panose="05000000000000000000" pitchFamily="2" charset="2"/>
              <a:buChar char="ü"/>
            </a:pPr>
            <a:r>
              <a:rPr lang="en-US" sz="1400"/>
              <a:t>Setting targets in alignment with the Paris Agreement, by aiming to achieve a </a:t>
            </a:r>
            <a:r>
              <a:rPr lang="en-US" sz="1400" b="1"/>
              <a:t>carbon reduction of 50% by 2030 </a:t>
            </a:r>
            <a:r>
              <a:rPr lang="en-US" sz="1400"/>
              <a:t>instead of 2035.</a:t>
            </a:r>
          </a:p>
          <a:p>
            <a:pPr marL="285750" indent="-285750" fontAlgn="base">
              <a:lnSpc>
                <a:spcPct val="150000"/>
              </a:lnSpc>
              <a:buClr>
                <a:srgbClr val="00E777"/>
              </a:buClr>
              <a:buFont typeface="Wingdings" panose="05000000000000000000" pitchFamily="2" charset="2"/>
              <a:buChar char="ü"/>
            </a:pPr>
            <a:r>
              <a:rPr lang="en-US" sz="1400" b="1"/>
              <a:t>Invest a minimum of R4 million </a:t>
            </a:r>
            <a:r>
              <a:rPr lang="en-US" sz="1400"/>
              <a:t>(at least half of what GHB invests) in solar, wind, or geothermal power and secure </a:t>
            </a:r>
            <a:r>
              <a:rPr lang="en-US" sz="1400" b="1"/>
              <a:t>renewable energy projects.</a:t>
            </a:r>
          </a:p>
          <a:p>
            <a:pPr marL="285750" indent="-285750" fontAlgn="base">
              <a:lnSpc>
                <a:spcPct val="150000"/>
              </a:lnSpc>
              <a:buClr>
                <a:srgbClr val="00E777"/>
              </a:buClr>
              <a:buFont typeface="Wingdings" panose="05000000000000000000" pitchFamily="2" charset="2"/>
              <a:buChar char="ü"/>
            </a:pPr>
            <a:r>
              <a:rPr lang="en-US" sz="1400"/>
              <a:t>Upgrade to </a:t>
            </a:r>
            <a:r>
              <a:rPr lang="en-US" sz="1400" b="1"/>
              <a:t>energy-efficient power sources </a:t>
            </a:r>
            <a:r>
              <a:rPr lang="en-US" sz="1400"/>
              <a:t>like solar for the office and harvest rainwater to improve water efficiency use. </a:t>
            </a:r>
          </a:p>
          <a:p>
            <a:endParaRPr lang="en-US" sz="1400"/>
          </a:p>
          <a:p>
            <a:r>
              <a:rPr lang="en-US" sz="1400" b="1" u="sng">
                <a:solidFill>
                  <a:srgbClr val="006241"/>
                </a:solidFill>
              </a:rPr>
              <a:t>Improve social performance </a:t>
            </a:r>
            <a:endParaRPr lang="en-US" sz="1400" u="sng"/>
          </a:p>
          <a:p>
            <a:pPr marL="285750" indent="-285750" fontAlgn="base">
              <a:lnSpc>
                <a:spcPct val="150000"/>
              </a:lnSpc>
              <a:buClr>
                <a:srgbClr val="00E777"/>
              </a:buClr>
              <a:buFont typeface="Wingdings" panose="05000000000000000000" pitchFamily="2" charset="2"/>
              <a:buChar char="ü"/>
            </a:pPr>
            <a:r>
              <a:rPr lang="en-US" sz="1400"/>
              <a:t>Implement policies that enforce </a:t>
            </a:r>
            <a:r>
              <a:rPr lang="en-US" sz="1400" b="1"/>
              <a:t>51% of women representation and 30% of underrepresented minorities </a:t>
            </a:r>
            <a:r>
              <a:rPr lang="en-US" sz="1400"/>
              <a:t>in compliance with the South African B-BBE standards</a:t>
            </a:r>
          </a:p>
          <a:p>
            <a:pPr marL="285750" indent="-285750" fontAlgn="base">
              <a:lnSpc>
                <a:spcPct val="150000"/>
              </a:lnSpc>
              <a:buClr>
                <a:srgbClr val="00E777"/>
              </a:buClr>
              <a:buFont typeface="Wingdings" panose="05000000000000000000" pitchFamily="2" charset="2"/>
              <a:buChar char="ü"/>
            </a:pPr>
            <a:r>
              <a:rPr lang="en-US" sz="1400"/>
              <a:t>Establish Employee Resource Groups (</a:t>
            </a:r>
            <a:r>
              <a:rPr lang="en-US" sz="1400" b="1"/>
              <a:t>ERGs</a:t>
            </a:r>
            <a:r>
              <a:rPr lang="en-US" sz="1400"/>
              <a:t>) and mentorship programs for underrepresented and newly recruited employees.</a:t>
            </a:r>
          </a:p>
          <a:p>
            <a:pPr marL="285750" indent="-285750" fontAlgn="base">
              <a:lnSpc>
                <a:spcPct val="150000"/>
              </a:lnSpc>
              <a:buClr>
                <a:srgbClr val="00E777"/>
              </a:buClr>
              <a:buFont typeface="Wingdings" panose="05000000000000000000" pitchFamily="2" charset="2"/>
              <a:buChar char="ü"/>
            </a:pPr>
            <a:r>
              <a:rPr lang="en-US" sz="1400"/>
              <a:t>Invest 0.5% more profit in CSR initiatives to uplift the ESG landscape</a:t>
            </a:r>
          </a:p>
        </p:txBody>
      </p:sp>
    </p:spTree>
    <p:extLst>
      <p:ext uri="{BB962C8B-B14F-4D97-AF65-F5344CB8AC3E}">
        <p14:creationId xmlns:p14="http://schemas.microsoft.com/office/powerpoint/2010/main" val="155003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E85A-78B9-B2BA-3B14-E7E004A41B29}"/>
              </a:ext>
            </a:extLst>
          </p:cNvPr>
          <p:cNvSpPr>
            <a:spLocks noGrp="1"/>
          </p:cNvSpPr>
          <p:nvPr>
            <p:ph type="title"/>
          </p:nvPr>
        </p:nvSpPr>
        <p:spPr/>
        <p:txBody>
          <a:bodyPr/>
          <a:lstStyle/>
          <a:p>
            <a:r>
              <a:rPr lang="en-US"/>
              <a:t>RAROC Analysis : Strong performance across both, with GHB leading</a:t>
            </a:r>
          </a:p>
        </p:txBody>
      </p:sp>
      <p:sp>
        <p:nvSpPr>
          <p:cNvPr id="3" name="Text Placeholder 2">
            <a:extLst>
              <a:ext uri="{FF2B5EF4-FFF2-40B4-BE49-F238E27FC236}">
                <a16:creationId xmlns:a16="http://schemas.microsoft.com/office/drawing/2014/main" id="{F4B1A163-0F16-1669-2E14-DAACA4884D2D}"/>
              </a:ext>
            </a:extLst>
          </p:cNvPr>
          <p:cNvSpPr>
            <a:spLocks noGrp="1"/>
          </p:cNvSpPr>
          <p:nvPr>
            <p:ph type="body" sz="quarter" idx="10"/>
          </p:nvPr>
        </p:nvSpPr>
        <p:spPr/>
        <p:txBody>
          <a:bodyPr/>
          <a:lstStyle/>
          <a:p>
            <a:endParaRPr lang="en-US"/>
          </a:p>
        </p:txBody>
      </p:sp>
      <p:graphicFrame>
        <p:nvGraphicFramePr>
          <p:cNvPr id="7" name="Table 6">
            <a:extLst>
              <a:ext uri="{FF2B5EF4-FFF2-40B4-BE49-F238E27FC236}">
                <a16:creationId xmlns:a16="http://schemas.microsoft.com/office/drawing/2014/main" id="{B45C020B-7E03-88E4-5F39-985333B0CDF1}"/>
              </a:ext>
            </a:extLst>
          </p:cNvPr>
          <p:cNvGraphicFramePr>
            <a:graphicFrameLocks noGrp="1"/>
          </p:cNvGraphicFramePr>
          <p:nvPr>
            <p:extLst>
              <p:ext uri="{D42A27DB-BD31-4B8C-83A1-F6EECF244321}">
                <p14:modId xmlns:p14="http://schemas.microsoft.com/office/powerpoint/2010/main" val="2065275829"/>
              </p:ext>
            </p:extLst>
          </p:nvPr>
        </p:nvGraphicFramePr>
        <p:xfrm>
          <a:off x="575531" y="1097393"/>
          <a:ext cx="9192669" cy="1483360"/>
        </p:xfrm>
        <a:graphic>
          <a:graphicData uri="http://schemas.openxmlformats.org/drawingml/2006/table">
            <a:tbl>
              <a:tblPr firstRow="1" bandRow="1">
                <a:tableStyleId>{46F890A9-2807-4EBB-B81D-B2AA78EC7F39}</a:tableStyleId>
              </a:tblPr>
              <a:tblGrid>
                <a:gridCol w="3064223">
                  <a:extLst>
                    <a:ext uri="{9D8B030D-6E8A-4147-A177-3AD203B41FA5}">
                      <a16:colId xmlns:a16="http://schemas.microsoft.com/office/drawing/2014/main" val="1122968798"/>
                    </a:ext>
                  </a:extLst>
                </a:gridCol>
                <a:gridCol w="3064223">
                  <a:extLst>
                    <a:ext uri="{9D8B030D-6E8A-4147-A177-3AD203B41FA5}">
                      <a16:colId xmlns:a16="http://schemas.microsoft.com/office/drawing/2014/main" val="560762458"/>
                    </a:ext>
                  </a:extLst>
                </a:gridCol>
                <a:gridCol w="3064223">
                  <a:extLst>
                    <a:ext uri="{9D8B030D-6E8A-4147-A177-3AD203B41FA5}">
                      <a16:colId xmlns:a16="http://schemas.microsoft.com/office/drawing/2014/main" val="2800459879"/>
                    </a:ext>
                  </a:extLst>
                </a:gridCol>
              </a:tblGrid>
              <a:tr h="370840">
                <a:tc>
                  <a:txBody>
                    <a:bodyPr/>
                    <a:lstStyle/>
                    <a:p>
                      <a:r>
                        <a:rPr lang="en-US" sz="1400">
                          <a:latin typeface="Libre Franklin" pitchFamily="2" charset="0"/>
                        </a:rPr>
                        <a:t>Metric</a:t>
                      </a:r>
                    </a:p>
                  </a:txBody>
                  <a:tcPr>
                    <a:solidFill>
                      <a:srgbClr val="006241"/>
                    </a:solidFill>
                  </a:tcPr>
                </a:tc>
                <a:tc>
                  <a:txBody>
                    <a:bodyPr/>
                    <a:lstStyle/>
                    <a:p>
                      <a:r>
                        <a:rPr lang="en-US" sz="1400">
                          <a:latin typeface="Libre Franklin" pitchFamily="2" charset="0"/>
                        </a:rPr>
                        <a:t>Green Horizon Bank</a:t>
                      </a:r>
                    </a:p>
                  </a:txBody>
                  <a:tcPr>
                    <a:solidFill>
                      <a:srgbClr val="006241"/>
                    </a:solidFill>
                  </a:tcPr>
                </a:tc>
                <a:tc>
                  <a:txBody>
                    <a:bodyPr/>
                    <a:lstStyle/>
                    <a:p>
                      <a:r>
                        <a:rPr lang="en-US" sz="1400">
                          <a:latin typeface="Libre Franklin" pitchFamily="2" charset="0"/>
                        </a:rPr>
                        <a:t>Blue Earth Finance</a:t>
                      </a:r>
                    </a:p>
                  </a:txBody>
                  <a:tcPr>
                    <a:solidFill>
                      <a:srgbClr val="006241"/>
                    </a:solidFill>
                  </a:tcPr>
                </a:tc>
                <a:extLst>
                  <a:ext uri="{0D108BD9-81ED-4DB2-BD59-A6C34878D82A}">
                    <a16:rowId xmlns:a16="http://schemas.microsoft.com/office/drawing/2014/main" val="2790767288"/>
                  </a:ext>
                </a:extLst>
              </a:tr>
              <a:tr h="370840">
                <a:tc>
                  <a:txBody>
                    <a:bodyPr/>
                    <a:lstStyle/>
                    <a:p>
                      <a:r>
                        <a:rPr lang="en-US" sz="1400">
                          <a:latin typeface="Libre Franklin" pitchFamily="2" charset="0"/>
                        </a:rPr>
                        <a:t>RAHE</a:t>
                      </a:r>
                    </a:p>
                  </a:txBody>
                  <a:tcPr/>
                </a:tc>
                <a:tc>
                  <a:txBody>
                    <a:bodyPr/>
                    <a:lstStyle/>
                    <a:p>
                      <a:r>
                        <a:rPr lang="en-US" sz="1400">
                          <a:latin typeface="Libre Franklin" pitchFamily="2" charset="0"/>
                        </a:rPr>
                        <a:t>R800 million</a:t>
                      </a:r>
                    </a:p>
                  </a:txBody>
                  <a:tcPr/>
                </a:tc>
                <a:tc>
                  <a:txBody>
                    <a:bodyPr/>
                    <a:lstStyle/>
                    <a:p>
                      <a:r>
                        <a:rPr lang="en-US" sz="1400">
                          <a:latin typeface="Libre Franklin" pitchFamily="2" charset="0"/>
                        </a:rPr>
                        <a:t>R500 million</a:t>
                      </a:r>
                    </a:p>
                  </a:txBody>
                  <a:tcPr/>
                </a:tc>
                <a:extLst>
                  <a:ext uri="{0D108BD9-81ED-4DB2-BD59-A6C34878D82A}">
                    <a16:rowId xmlns:a16="http://schemas.microsoft.com/office/drawing/2014/main" val="158952451"/>
                  </a:ext>
                </a:extLst>
              </a:tr>
              <a:tr h="370840">
                <a:tc>
                  <a:txBody>
                    <a:bodyPr/>
                    <a:lstStyle/>
                    <a:p>
                      <a:r>
                        <a:rPr lang="en-US" sz="1400">
                          <a:latin typeface="Libre Franklin" pitchFamily="2" charset="0"/>
                        </a:rPr>
                        <a:t>Total allocated capital</a:t>
                      </a:r>
                    </a:p>
                  </a:txBody>
                  <a:tcPr/>
                </a:tc>
                <a:tc>
                  <a:txBody>
                    <a:bodyPr/>
                    <a:lstStyle/>
                    <a:p>
                      <a:r>
                        <a:rPr lang="en-US" sz="1400">
                          <a:latin typeface="Libre Franklin" pitchFamily="2" charset="0"/>
                        </a:rPr>
                        <a:t>R1.05 billion</a:t>
                      </a:r>
                    </a:p>
                  </a:txBody>
                  <a:tcPr/>
                </a:tc>
                <a:tc>
                  <a:txBody>
                    <a:bodyPr/>
                    <a:lstStyle/>
                    <a:p>
                      <a:r>
                        <a:rPr lang="en-US" sz="1400">
                          <a:latin typeface="Libre Franklin" pitchFamily="2" charset="0"/>
                        </a:rPr>
                        <a:t>R800 million</a:t>
                      </a:r>
                    </a:p>
                  </a:txBody>
                  <a:tcPr/>
                </a:tc>
                <a:extLst>
                  <a:ext uri="{0D108BD9-81ED-4DB2-BD59-A6C34878D82A}">
                    <a16:rowId xmlns:a16="http://schemas.microsoft.com/office/drawing/2014/main" val="2314803309"/>
                  </a:ext>
                </a:extLst>
              </a:tr>
              <a:tr h="370840">
                <a:tc>
                  <a:txBody>
                    <a:bodyPr/>
                    <a:lstStyle/>
                    <a:p>
                      <a:r>
                        <a:rPr lang="en-US" sz="1400">
                          <a:latin typeface="Libre Franklin" pitchFamily="2" charset="0"/>
                        </a:rPr>
                        <a:t>RAROC</a:t>
                      </a:r>
                    </a:p>
                  </a:txBody>
                  <a:tcPr/>
                </a:tc>
                <a:tc>
                  <a:txBody>
                    <a:bodyPr/>
                    <a:lstStyle/>
                    <a:p>
                      <a:r>
                        <a:rPr lang="en-US" sz="1400">
                          <a:latin typeface="Libre Franklin" pitchFamily="2" charset="0"/>
                        </a:rPr>
                        <a:t>76.19%</a:t>
                      </a:r>
                    </a:p>
                  </a:txBody>
                  <a:tcPr/>
                </a:tc>
                <a:tc>
                  <a:txBody>
                    <a:bodyPr/>
                    <a:lstStyle/>
                    <a:p>
                      <a:r>
                        <a:rPr lang="en-US" sz="1400">
                          <a:latin typeface="Libre Franklin" pitchFamily="2" charset="0"/>
                        </a:rPr>
                        <a:t>62.5%</a:t>
                      </a:r>
                    </a:p>
                  </a:txBody>
                  <a:tcPr/>
                </a:tc>
                <a:extLst>
                  <a:ext uri="{0D108BD9-81ED-4DB2-BD59-A6C34878D82A}">
                    <a16:rowId xmlns:a16="http://schemas.microsoft.com/office/drawing/2014/main" val="1284584296"/>
                  </a:ext>
                </a:extLst>
              </a:tr>
            </a:tbl>
          </a:graphicData>
        </a:graphic>
      </p:graphicFrame>
      <p:sp>
        <p:nvSpPr>
          <p:cNvPr id="10" name="Rectangle: Rounded Corners 9">
            <a:extLst>
              <a:ext uri="{FF2B5EF4-FFF2-40B4-BE49-F238E27FC236}">
                <a16:creationId xmlns:a16="http://schemas.microsoft.com/office/drawing/2014/main" id="{945988B8-6CA6-D821-BBE1-74AA03C0D6AB}"/>
              </a:ext>
            </a:extLst>
          </p:cNvPr>
          <p:cNvSpPr/>
          <p:nvPr/>
        </p:nvSpPr>
        <p:spPr>
          <a:xfrm>
            <a:off x="575531" y="5524728"/>
            <a:ext cx="9192668" cy="72823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latin typeface="Libre Franklin"/>
              </a:rPr>
              <a:t>​</a:t>
            </a:r>
          </a:p>
          <a:p>
            <a:pPr algn="ctr"/>
            <a:r>
              <a:rPr lang="en-US" sz="1400" b="1">
                <a:solidFill>
                  <a:srgbClr val="00E777"/>
                </a:solidFill>
                <a:latin typeface="Libre Franklin"/>
                <a:ea typeface="+mn-lt"/>
                <a:cs typeface="+mn-lt"/>
              </a:rPr>
              <a:t>Key takeaway</a:t>
            </a:r>
            <a:r>
              <a:rPr lang="en-US" sz="1400" b="1">
                <a:solidFill>
                  <a:srgbClr val="006241"/>
                </a:solidFill>
                <a:latin typeface="Libre Franklin"/>
                <a:ea typeface="+mn-lt"/>
                <a:cs typeface="+mn-lt"/>
              </a:rPr>
              <a:t>:</a:t>
            </a:r>
            <a:r>
              <a:rPr lang="en-US" sz="1400">
                <a:solidFill>
                  <a:schemeClr val="tx1"/>
                </a:solidFill>
                <a:latin typeface="Libre Franklin"/>
                <a:ea typeface="+mn-lt"/>
                <a:cs typeface="+mn-lt"/>
              </a:rPr>
              <a:t> </a:t>
            </a:r>
            <a:r>
              <a:rPr lang="en-US" sz="1400">
                <a:solidFill>
                  <a:schemeClr val="tx1"/>
                </a:solidFill>
                <a:latin typeface="Libre Franklin" pitchFamily="2" charset="0"/>
              </a:rPr>
              <a:t>Both banks have RAROC well above 15%, indicating high expected profitability even after accounting for risk. GHB demonstrates stronger risk-adjusted returns than BEF, reflecting better profitability per unit of capital.</a:t>
            </a:r>
          </a:p>
          <a:p>
            <a:pPr algn="ctr"/>
            <a:endParaRPr lang="en-GB" sz="1400">
              <a:solidFill>
                <a:schemeClr val="tx1"/>
              </a:solidFill>
              <a:latin typeface="Libre Franklin" pitchFamily="2" charset="0"/>
              <a:ea typeface="+mn-lt"/>
              <a:cs typeface="+mn-lt"/>
            </a:endParaRPr>
          </a:p>
        </p:txBody>
      </p:sp>
      <p:graphicFrame>
        <p:nvGraphicFramePr>
          <p:cNvPr id="11" name="Table 10">
            <a:extLst>
              <a:ext uri="{FF2B5EF4-FFF2-40B4-BE49-F238E27FC236}">
                <a16:creationId xmlns:a16="http://schemas.microsoft.com/office/drawing/2014/main" id="{3E03E859-C7D3-8ED2-5966-22FD78EED381}"/>
              </a:ext>
            </a:extLst>
          </p:cNvPr>
          <p:cNvGraphicFramePr>
            <a:graphicFrameLocks noGrp="1"/>
          </p:cNvGraphicFramePr>
          <p:nvPr>
            <p:extLst>
              <p:ext uri="{D42A27DB-BD31-4B8C-83A1-F6EECF244321}">
                <p14:modId xmlns:p14="http://schemas.microsoft.com/office/powerpoint/2010/main" val="465565"/>
              </p:ext>
            </p:extLst>
          </p:nvPr>
        </p:nvGraphicFramePr>
        <p:xfrm>
          <a:off x="575531" y="2930713"/>
          <a:ext cx="9192669" cy="2372360"/>
        </p:xfrm>
        <a:graphic>
          <a:graphicData uri="http://schemas.openxmlformats.org/drawingml/2006/table">
            <a:tbl>
              <a:tblPr firstRow="1" bandRow="1">
                <a:tableStyleId>{46F890A9-2807-4EBB-B81D-B2AA78EC7F39}</a:tableStyleId>
              </a:tblPr>
              <a:tblGrid>
                <a:gridCol w="3064223">
                  <a:extLst>
                    <a:ext uri="{9D8B030D-6E8A-4147-A177-3AD203B41FA5}">
                      <a16:colId xmlns:a16="http://schemas.microsoft.com/office/drawing/2014/main" val="289375187"/>
                    </a:ext>
                  </a:extLst>
                </a:gridCol>
                <a:gridCol w="3064223">
                  <a:extLst>
                    <a:ext uri="{9D8B030D-6E8A-4147-A177-3AD203B41FA5}">
                      <a16:colId xmlns:a16="http://schemas.microsoft.com/office/drawing/2014/main" val="2473500802"/>
                    </a:ext>
                  </a:extLst>
                </a:gridCol>
                <a:gridCol w="3064223">
                  <a:extLst>
                    <a:ext uri="{9D8B030D-6E8A-4147-A177-3AD203B41FA5}">
                      <a16:colId xmlns:a16="http://schemas.microsoft.com/office/drawing/2014/main" val="4046550354"/>
                    </a:ext>
                  </a:extLst>
                </a:gridCol>
              </a:tblGrid>
              <a:tr h="370840">
                <a:tc>
                  <a:txBody>
                    <a:bodyPr/>
                    <a:lstStyle/>
                    <a:p>
                      <a:r>
                        <a:rPr lang="en-US" sz="1400">
                          <a:latin typeface="Libre Franklin" pitchFamily="2" charset="0"/>
                        </a:rPr>
                        <a:t>Metrics influencing RAROC</a:t>
                      </a:r>
                    </a:p>
                  </a:txBody>
                  <a:tcPr>
                    <a:solidFill>
                      <a:srgbClr val="006241"/>
                    </a:solidFill>
                  </a:tcPr>
                </a:tc>
                <a:tc>
                  <a:txBody>
                    <a:bodyPr/>
                    <a:lstStyle/>
                    <a:p>
                      <a:r>
                        <a:rPr lang="en-US" sz="1400">
                          <a:latin typeface="Libre Franklin" pitchFamily="2" charset="0"/>
                        </a:rPr>
                        <a:t>Causes of high RAROC</a:t>
                      </a:r>
                    </a:p>
                  </a:txBody>
                  <a:tcPr>
                    <a:solidFill>
                      <a:srgbClr val="00624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Libre Franklin" pitchFamily="2" charset="0"/>
                        </a:rPr>
                        <a:t>Causes of low RAROC</a:t>
                      </a:r>
                    </a:p>
                    <a:p>
                      <a:endParaRPr lang="en-US" sz="1400">
                        <a:latin typeface="Libre Franklin" pitchFamily="2" charset="0"/>
                      </a:endParaRPr>
                    </a:p>
                  </a:txBody>
                  <a:tcPr>
                    <a:solidFill>
                      <a:srgbClr val="006241"/>
                    </a:solidFill>
                  </a:tcPr>
                </a:tc>
                <a:extLst>
                  <a:ext uri="{0D108BD9-81ED-4DB2-BD59-A6C34878D82A}">
                    <a16:rowId xmlns:a16="http://schemas.microsoft.com/office/drawing/2014/main" val="1915564101"/>
                  </a:ext>
                </a:extLst>
              </a:tr>
              <a:tr h="370840">
                <a:tc>
                  <a:txBody>
                    <a:bodyPr/>
                    <a:lstStyle/>
                    <a:p>
                      <a:r>
                        <a:rPr lang="en-US" sz="1400">
                          <a:latin typeface="Libre Franklin" pitchFamily="2" charset="0"/>
                        </a:rPr>
                        <a:t>Risk Adjusted Headline Earnings</a:t>
                      </a:r>
                    </a:p>
                  </a:txBody>
                  <a:tcPr/>
                </a:tc>
                <a:tc>
                  <a:txBody>
                    <a:bodyPr/>
                    <a:lstStyle/>
                    <a:p>
                      <a:r>
                        <a:rPr lang="en-US" sz="1400">
                          <a:latin typeface="Libre Franklin" pitchFamily="2" charset="0"/>
                        </a:rPr>
                        <a:t>Higher RAHE</a:t>
                      </a:r>
                    </a:p>
                  </a:txBody>
                  <a:tcPr/>
                </a:tc>
                <a:tc>
                  <a:txBody>
                    <a:bodyPr/>
                    <a:lstStyle/>
                    <a:p>
                      <a:r>
                        <a:rPr lang="en-US" sz="1400">
                          <a:latin typeface="Libre Franklin" pitchFamily="2" charset="0"/>
                        </a:rPr>
                        <a:t>Lower RAHE</a:t>
                      </a:r>
                    </a:p>
                  </a:txBody>
                  <a:tcPr/>
                </a:tc>
                <a:extLst>
                  <a:ext uri="{0D108BD9-81ED-4DB2-BD59-A6C34878D82A}">
                    <a16:rowId xmlns:a16="http://schemas.microsoft.com/office/drawing/2014/main" val="2062259672"/>
                  </a:ext>
                </a:extLst>
              </a:tr>
              <a:tr h="370840">
                <a:tc>
                  <a:txBody>
                    <a:bodyPr/>
                    <a:lstStyle/>
                    <a:p>
                      <a:r>
                        <a:rPr lang="en-US" sz="1400">
                          <a:latin typeface="Libre Franklin" pitchFamily="2" charset="0"/>
                        </a:rPr>
                        <a:t>Operating income</a:t>
                      </a:r>
                    </a:p>
                  </a:txBody>
                  <a:tcPr/>
                </a:tc>
                <a:tc>
                  <a:txBody>
                    <a:bodyPr/>
                    <a:lstStyle/>
                    <a:p>
                      <a:r>
                        <a:rPr lang="en-US" sz="1400">
                          <a:latin typeface="Libre Franklin" pitchFamily="2" charset="0"/>
                        </a:rPr>
                        <a:t>More</a:t>
                      </a:r>
                    </a:p>
                  </a:txBody>
                  <a:tcPr/>
                </a:tc>
                <a:tc>
                  <a:txBody>
                    <a:bodyPr/>
                    <a:lstStyle/>
                    <a:p>
                      <a:r>
                        <a:rPr lang="en-US" sz="1400">
                          <a:latin typeface="Libre Franklin" pitchFamily="2" charset="0"/>
                        </a:rPr>
                        <a:t>Less</a:t>
                      </a:r>
                    </a:p>
                  </a:txBody>
                  <a:tcPr/>
                </a:tc>
                <a:extLst>
                  <a:ext uri="{0D108BD9-81ED-4DB2-BD59-A6C34878D82A}">
                    <a16:rowId xmlns:a16="http://schemas.microsoft.com/office/drawing/2014/main" val="2882452824"/>
                  </a:ext>
                </a:extLst>
              </a:tr>
              <a:tr h="370840">
                <a:tc>
                  <a:txBody>
                    <a:bodyPr/>
                    <a:lstStyle/>
                    <a:p>
                      <a:r>
                        <a:rPr lang="en-US" sz="1400">
                          <a:latin typeface="Libre Franklin" pitchFamily="2" charset="0"/>
                        </a:rPr>
                        <a:t>Total expenses</a:t>
                      </a:r>
                    </a:p>
                  </a:txBody>
                  <a:tcPr/>
                </a:tc>
                <a:tc>
                  <a:txBody>
                    <a:bodyPr/>
                    <a:lstStyle/>
                    <a:p>
                      <a:r>
                        <a:rPr lang="en-US" sz="1400">
                          <a:latin typeface="Libre Franklin" pitchFamily="2" charset="0"/>
                        </a:rPr>
                        <a:t>Less</a:t>
                      </a:r>
                    </a:p>
                  </a:txBody>
                  <a:tcPr/>
                </a:tc>
                <a:tc>
                  <a:txBody>
                    <a:bodyPr/>
                    <a:lstStyle/>
                    <a:p>
                      <a:r>
                        <a:rPr lang="en-US" sz="1400">
                          <a:latin typeface="Libre Franklin" pitchFamily="2" charset="0"/>
                        </a:rPr>
                        <a:t>More</a:t>
                      </a:r>
                    </a:p>
                  </a:txBody>
                  <a:tcPr/>
                </a:tc>
                <a:extLst>
                  <a:ext uri="{0D108BD9-81ED-4DB2-BD59-A6C34878D82A}">
                    <a16:rowId xmlns:a16="http://schemas.microsoft.com/office/drawing/2014/main" val="594728396"/>
                  </a:ext>
                </a:extLst>
              </a:tr>
              <a:tr h="370840">
                <a:tc>
                  <a:txBody>
                    <a:bodyPr/>
                    <a:lstStyle/>
                    <a:p>
                      <a:r>
                        <a:rPr lang="en-US" sz="1400">
                          <a:latin typeface="Libre Franklin" pitchFamily="2" charset="0"/>
                        </a:rPr>
                        <a:t>Expected losses</a:t>
                      </a:r>
                    </a:p>
                  </a:txBody>
                  <a:tcPr/>
                </a:tc>
                <a:tc>
                  <a:txBody>
                    <a:bodyPr/>
                    <a:lstStyle/>
                    <a:p>
                      <a:r>
                        <a:rPr lang="en-US" sz="1400">
                          <a:latin typeface="Libre Franklin" pitchFamily="2" charset="0"/>
                        </a:rPr>
                        <a:t>Less</a:t>
                      </a:r>
                    </a:p>
                  </a:txBody>
                  <a:tcPr/>
                </a:tc>
                <a:tc>
                  <a:txBody>
                    <a:bodyPr/>
                    <a:lstStyle/>
                    <a:p>
                      <a:r>
                        <a:rPr lang="en-US" sz="1400">
                          <a:latin typeface="Libre Franklin" pitchFamily="2" charset="0"/>
                        </a:rPr>
                        <a:t>More</a:t>
                      </a:r>
                    </a:p>
                  </a:txBody>
                  <a:tcPr/>
                </a:tc>
                <a:extLst>
                  <a:ext uri="{0D108BD9-81ED-4DB2-BD59-A6C34878D82A}">
                    <a16:rowId xmlns:a16="http://schemas.microsoft.com/office/drawing/2014/main" val="3873622746"/>
                  </a:ext>
                </a:extLst>
              </a:tr>
              <a:tr h="370840">
                <a:tc>
                  <a:txBody>
                    <a:bodyPr/>
                    <a:lstStyle/>
                    <a:p>
                      <a:r>
                        <a:rPr lang="en-US" sz="1400">
                          <a:latin typeface="Libre Franklin" pitchFamily="2" charset="0"/>
                        </a:rPr>
                        <a:t>Allocated capital</a:t>
                      </a:r>
                    </a:p>
                  </a:txBody>
                  <a:tcPr/>
                </a:tc>
                <a:tc>
                  <a:txBody>
                    <a:bodyPr/>
                    <a:lstStyle/>
                    <a:p>
                      <a:r>
                        <a:rPr lang="en-US" sz="1400">
                          <a:latin typeface="Libre Franklin" pitchFamily="2" charset="0"/>
                        </a:rPr>
                        <a:t>Less</a:t>
                      </a:r>
                    </a:p>
                  </a:txBody>
                  <a:tcPr/>
                </a:tc>
                <a:tc>
                  <a:txBody>
                    <a:bodyPr/>
                    <a:lstStyle/>
                    <a:p>
                      <a:r>
                        <a:rPr lang="en-US" sz="1400">
                          <a:latin typeface="Libre Franklin" pitchFamily="2" charset="0"/>
                        </a:rPr>
                        <a:t>More</a:t>
                      </a:r>
                    </a:p>
                  </a:txBody>
                  <a:tcPr/>
                </a:tc>
                <a:extLst>
                  <a:ext uri="{0D108BD9-81ED-4DB2-BD59-A6C34878D82A}">
                    <a16:rowId xmlns:a16="http://schemas.microsoft.com/office/drawing/2014/main" val="492601990"/>
                  </a:ext>
                </a:extLst>
              </a:tr>
            </a:tbl>
          </a:graphicData>
        </a:graphic>
      </p:graphicFrame>
    </p:spTree>
    <p:extLst>
      <p:ext uri="{BB962C8B-B14F-4D97-AF65-F5344CB8AC3E}">
        <p14:creationId xmlns:p14="http://schemas.microsoft.com/office/powerpoint/2010/main" val="415422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CC91-1FD4-6E48-D9B1-B480666D9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36D4B-1401-2734-922B-D19D8940D56A}"/>
              </a:ext>
            </a:extLst>
          </p:cNvPr>
          <p:cNvSpPr>
            <a:spLocks noGrp="1"/>
          </p:cNvSpPr>
          <p:nvPr>
            <p:ph type="title"/>
          </p:nvPr>
        </p:nvSpPr>
        <p:spPr/>
        <p:txBody>
          <a:bodyPr/>
          <a:lstStyle/>
          <a:p>
            <a:r>
              <a:rPr lang="en-US"/>
              <a:t> Long term benefits of investing in ESG</a:t>
            </a:r>
          </a:p>
        </p:txBody>
      </p:sp>
      <p:sp>
        <p:nvSpPr>
          <p:cNvPr id="8" name="Text Placeholder 2">
            <a:extLst>
              <a:ext uri="{FF2B5EF4-FFF2-40B4-BE49-F238E27FC236}">
                <a16:creationId xmlns:a16="http://schemas.microsoft.com/office/drawing/2014/main" id="{420D45A2-0EFE-FE68-EFB5-D0A0222497E9}"/>
              </a:ext>
            </a:extLst>
          </p:cNvPr>
          <p:cNvSpPr txBox="1">
            <a:spLocks/>
          </p:cNvSpPr>
          <p:nvPr/>
        </p:nvSpPr>
        <p:spPr>
          <a:xfrm>
            <a:off x="514350" y="6479898"/>
            <a:ext cx="5581649" cy="244682"/>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050" kern="1200">
                <a:solidFill>
                  <a:srgbClr val="006241"/>
                </a:solidFill>
                <a:latin typeface="Libre Frankli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Libre Franklin"/>
              </a:rPr>
              <a:t>QYF Virtual Internship </a:t>
            </a:r>
            <a:r>
              <a:rPr lang="en-US" b="1">
                <a:solidFill>
                  <a:srgbClr val="00E777"/>
                </a:solidFill>
                <a:latin typeface="Libre Franklin"/>
              </a:rPr>
              <a:t>4</a:t>
            </a:r>
            <a:endParaRPr lang="en-US">
              <a:solidFill>
                <a:srgbClr val="00E777"/>
              </a:solidFill>
              <a:latin typeface="Libre Franklin"/>
            </a:endParaRPr>
          </a:p>
        </p:txBody>
      </p:sp>
      <p:sp>
        <p:nvSpPr>
          <p:cNvPr id="3" name="TextBox 2">
            <a:extLst>
              <a:ext uri="{FF2B5EF4-FFF2-40B4-BE49-F238E27FC236}">
                <a16:creationId xmlns:a16="http://schemas.microsoft.com/office/drawing/2014/main" id="{B00B1D59-318D-6B06-5D0A-AFA2D4A1FEA9}"/>
              </a:ext>
            </a:extLst>
          </p:cNvPr>
          <p:cNvSpPr txBox="1"/>
          <p:nvPr/>
        </p:nvSpPr>
        <p:spPr>
          <a:xfrm>
            <a:off x="448987" y="930826"/>
            <a:ext cx="10304795" cy="3194592"/>
          </a:xfrm>
          <a:prstGeom prst="rect">
            <a:avLst/>
          </a:prstGeom>
          <a:noFill/>
        </p:spPr>
        <p:txBody>
          <a:bodyPr wrap="square" rtlCol="0">
            <a:spAutoFit/>
          </a:bodyPr>
          <a:lstStyle/>
          <a:p>
            <a:pPr fontAlgn="base"/>
            <a:br>
              <a:rPr lang="en-US"/>
            </a:br>
            <a:endParaRPr lang="en-US"/>
          </a:p>
          <a:p>
            <a:pPr marL="285750" indent="-285750" fontAlgn="base">
              <a:lnSpc>
                <a:spcPct val="150000"/>
              </a:lnSpc>
              <a:buClr>
                <a:srgbClr val="00E777"/>
              </a:buClr>
              <a:buFont typeface="Wingdings" panose="05000000000000000000" pitchFamily="2" charset="2"/>
              <a:buChar char="ü"/>
            </a:pPr>
            <a:r>
              <a:rPr lang="en-US" sz="1400">
                <a:latin typeface="Libre Franklin" pitchFamily="2" charset="0"/>
              </a:rPr>
              <a:t>Companies can</a:t>
            </a:r>
            <a:r>
              <a:rPr lang="en-US" sz="1400" b="1">
                <a:latin typeface="Libre Franklin" pitchFamily="2" charset="0"/>
              </a:rPr>
              <a:t> </a:t>
            </a:r>
            <a:r>
              <a:rPr lang="en-US" sz="1400" b="1">
                <a:solidFill>
                  <a:srgbClr val="00E777"/>
                </a:solidFill>
                <a:latin typeface="Libre Franklin" pitchFamily="2" charset="0"/>
              </a:rPr>
              <a:t>reduce their expenses</a:t>
            </a:r>
            <a:r>
              <a:rPr lang="en-US" sz="1400">
                <a:solidFill>
                  <a:srgbClr val="00E777"/>
                </a:solidFill>
                <a:latin typeface="Libre Franklin" pitchFamily="2" charset="0"/>
              </a:rPr>
              <a:t> </a:t>
            </a:r>
            <a:r>
              <a:rPr lang="en-US" sz="1400">
                <a:latin typeface="Libre Franklin" pitchFamily="2" charset="0"/>
              </a:rPr>
              <a:t>and </a:t>
            </a:r>
            <a:r>
              <a:rPr lang="en-US" sz="1400" b="1">
                <a:solidFill>
                  <a:srgbClr val="00E777"/>
                </a:solidFill>
                <a:latin typeface="Libre Franklin" pitchFamily="2" charset="0"/>
              </a:rPr>
              <a:t>increase their operational efficiency</a:t>
            </a:r>
            <a:r>
              <a:rPr lang="en-US" sz="1400">
                <a:solidFill>
                  <a:srgbClr val="00E777"/>
                </a:solidFill>
                <a:latin typeface="Libre Franklin" pitchFamily="2" charset="0"/>
              </a:rPr>
              <a:t> </a:t>
            </a:r>
            <a:r>
              <a:rPr lang="en-US" sz="1400">
                <a:latin typeface="Libre Franklin" pitchFamily="2" charset="0"/>
              </a:rPr>
              <a:t>through environmentally sustainable practices. Initiatives like recycling reduce waste leading to resource savings. Furthermore, rainwater and solar utilization reduces the costs of utilities. This decrease in costs drives greater profit margins for the company. </a:t>
            </a:r>
          </a:p>
          <a:p>
            <a:pPr marL="285750" indent="-285750" fontAlgn="base">
              <a:lnSpc>
                <a:spcPct val="150000"/>
              </a:lnSpc>
              <a:buClr>
                <a:srgbClr val="00E777"/>
              </a:buClr>
              <a:buFont typeface="Wingdings" panose="05000000000000000000" pitchFamily="2" charset="2"/>
              <a:buChar char="ü"/>
            </a:pPr>
            <a:r>
              <a:rPr lang="en-US" sz="1400">
                <a:latin typeface="Libre Franklin" pitchFamily="2" charset="0"/>
              </a:rPr>
              <a:t>Companies can </a:t>
            </a:r>
            <a:r>
              <a:rPr lang="en-US" sz="1400" b="1">
                <a:solidFill>
                  <a:srgbClr val="00E777"/>
                </a:solidFill>
                <a:latin typeface="Libre Franklin" pitchFamily="2" charset="0"/>
              </a:rPr>
              <a:t>reduce attrition rates</a:t>
            </a:r>
            <a:r>
              <a:rPr lang="en-US" sz="1400">
                <a:solidFill>
                  <a:srgbClr val="00E777"/>
                </a:solidFill>
                <a:latin typeface="Libre Franklin" pitchFamily="2" charset="0"/>
              </a:rPr>
              <a:t> </a:t>
            </a:r>
            <a:r>
              <a:rPr lang="en-US" sz="1400">
                <a:latin typeface="Libre Franklin" pitchFamily="2" charset="0"/>
              </a:rPr>
              <a:t>through social components, such as strong employee resource groups, supportive labor policies and a positive corporate culture. This helps in attracting and retaining talent, which drives company productivity. </a:t>
            </a:r>
          </a:p>
          <a:p>
            <a:pPr marL="285750" indent="-285750">
              <a:lnSpc>
                <a:spcPct val="150000"/>
              </a:lnSpc>
              <a:buClr>
                <a:srgbClr val="00E777"/>
              </a:buClr>
              <a:buFont typeface="Wingdings" panose="05000000000000000000" pitchFamily="2" charset="2"/>
              <a:buChar char="ü"/>
            </a:pPr>
            <a:r>
              <a:rPr lang="en-US" sz="1400">
                <a:latin typeface="Libre Franklin" pitchFamily="2" charset="0"/>
              </a:rPr>
              <a:t>Companies can remain in</a:t>
            </a:r>
            <a:r>
              <a:rPr lang="en-US" sz="1400" b="1">
                <a:latin typeface="Libre Franklin" pitchFamily="2" charset="0"/>
              </a:rPr>
              <a:t> </a:t>
            </a:r>
            <a:r>
              <a:rPr lang="en-US" sz="1400" b="1">
                <a:solidFill>
                  <a:srgbClr val="00E777"/>
                </a:solidFill>
                <a:latin typeface="Libre Franklin" pitchFamily="2" charset="0"/>
              </a:rPr>
              <a:t>compliance with regulatory requirements</a:t>
            </a:r>
            <a:r>
              <a:rPr lang="en-US" sz="1400">
                <a:latin typeface="Libre Franklin" pitchFamily="2" charset="0"/>
              </a:rPr>
              <a:t>. Through proactively addressing ESG issues companies stay ahead of evolving regulations, reducing the risk of fines and legal issues.</a:t>
            </a:r>
          </a:p>
        </p:txBody>
      </p:sp>
    </p:spTree>
    <p:extLst>
      <p:ext uri="{BB962C8B-B14F-4D97-AF65-F5344CB8AC3E}">
        <p14:creationId xmlns:p14="http://schemas.microsoft.com/office/powerpoint/2010/main" val="3178386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853244e-7603-4783-a498-be4ca8876b13">
      <Terms xmlns="http://schemas.microsoft.com/office/infopath/2007/PartnerControls"/>
    </lcf76f155ced4ddcb4097134ff3c332f>
    <TaxCatchAll xmlns="8d78e1de-c411-4830-b453-ae2b2957e43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7983235A7B0C4E9DAF059E52CA6312" ma:contentTypeVersion="19" ma:contentTypeDescription="Create a new document." ma:contentTypeScope="" ma:versionID="2cf98ac3b7f3ae2e1f6ab12717d1c93c">
  <xsd:schema xmlns:xsd="http://www.w3.org/2001/XMLSchema" xmlns:xs="http://www.w3.org/2001/XMLSchema" xmlns:p="http://schemas.microsoft.com/office/2006/metadata/properties" xmlns:ns2="b853244e-7603-4783-a498-be4ca8876b13" xmlns:ns3="8d78e1de-c411-4830-b453-ae2b2957e43b" targetNamespace="http://schemas.microsoft.com/office/2006/metadata/properties" ma:root="true" ma:fieldsID="543786627d888f8db4e52ecfcdb978a8" ns2:_="" ns3:_="">
    <xsd:import namespace="b853244e-7603-4783-a498-be4ca8876b13"/>
    <xsd:import namespace="8d78e1de-c411-4830-b453-ae2b2957e43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53244e-7603-4783-a498-be4ca8876b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756f9-18f5-4fe6-86e3-093d9026774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d78e1de-c411-4830-b453-ae2b2957e43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96f1b74-75e8-4132-98e8-2ffdda0eda77}" ma:internalName="TaxCatchAll" ma:showField="CatchAllData" ma:web="8d78e1de-c411-4830-b453-ae2b2957e43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175639-AD92-41EF-B47E-DE478C74E3E6}">
  <ds:schemaRefs>
    <ds:schemaRef ds:uri="8d78e1de-c411-4830-b453-ae2b2957e43b"/>
    <ds:schemaRef ds:uri="b853244e-7603-4783-a498-be4ca8876b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8FE6FE8-04F3-472C-8094-2CE8B92DAE5D}">
  <ds:schemaRefs>
    <ds:schemaRef ds:uri="http://schemas.microsoft.com/sharepoint/v3/contenttype/forms"/>
  </ds:schemaRefs>
</ds:datastoreItem>
</file>

<file path=customXml/itemProps3.xml><?xml version="1.0" encoding="utf-8"?>
<ds:datastoreItem xmlns:ds="http://schemas.openxmlformats.org/officeDocument/2006/customXml" ds:itemID="{6E2F7792-FE55-4C55-9F5A-D75D8D6AA2F5}">
  <ds:schemaRefs>
    <ds:schemaRef ds:uri="8d78e1de-c411-4830-b453-ae2b2957e43b"/>
    <ds:schemaRef ds:uri="b853244e-7603-4783-a498-be4ca8876b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Group Number: 1</vt:lpstr>
      <vt:lpstr>Executive Summary: ESG Analysis of Green Horizon Bank vs Blue Earth Finance</vt:lpstr>
      <vt:lpstr>Environmental Analysis </vt:lpstr>
      <vt:lpstr>Social Analysis</vt:lpstr>
      <vt:lpstr>Governance Analysis</vt:lpstr>
      <vt:lpstr>Green Horizon Bank demonstrates a stronger ESG performance </vt:lpstr>
      <vt:lpstr>Blue Earth Finance should improve its Environmental and Social performance</vt:lpstr>
      <vt:lpstr>RAROC Analysis : Strong performance across both, with GHB leading</vt:lpstr>
      <vt:lpstr> Long term benefits of investing in ESG</vt:lpstr>
      <vt:lpstr> Recommendation: Carbon Reduction-Intensive Financing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Nedbank Chartered Accountant Seminar Experience (CASE) 2024</dc:title>
  <dc:creator>Horak, N. (Nadia)</dc:creator>
  <cp:revision>1</cp:revision>
  <dcterms:created xsi:type="dcterms:W3CDTF">2024-07-02T11:09:25Z</dcterms:created>
  <dcterms:modified xsi:type="dcterms:W3CDTF">2026-01-26T13:55:22Z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3ff2d6-7c2c-441b-97b8-52c111077da7_Enabled">
    <vt:lpwstr>true</vt:lpwstr>
  </property>
  <property fmtid="{D5CDD505-2E9C-101B-9397-08002B2CF9AE}" pid="3" name="MSIP_Label_fb3ff2d6-7c2c-441b-97b8-52c111077da7_SetDate">
    <vt:lpwstr>2024-07-02T11:52:43Z</vt:lpwstr>
  </property>
  <property fmtid="{D5CDD505-2E9C-101B-9397-08002B2CF9AE}" pid="4" name="MSIP_Label_fb3ff2d6-7c2c-441b-97b8-52c111077da7_Method">
    <vt:lpwstr>Standard</vt:lpwstr>
  </property>
  <property fmtid="{D5CDD505-2E9C-101B-9397-08002B2CF9AE}" pid="5" name="MSIP_Label_fb3ff2d6-7c2c-441b-97b8-52c111077da7_Name">
    <vt:lpwstr>fb3ff2d6-7c2c-441b-97b8-52c111077da7</vt:lpwstr>
  </property>
  <property fmtid="{D5CDD505-2E9C-101B-9397-08002B2CF9AE}" pid="6" name="MSIP_Label_fb3ff2d6-7c2c-441b-97b8-52c111077da7_SiteId">
    <vt:lpwstr>0b1d23d8-10d1-4093-8cb7-fd0bb32f81e1</vt:lpwstr>
  </property>
  <property fmtid="{D5CDD505-2E9C-101B-9397-08002B2CF9AE}" pid="7" name="MSIP_Label_fb3ff2d6-7c2c-441b-97b8-52c111077da7_ActionId">
    <vt:lpwstr>761d515b-9687-4ac0-88fc-a82d592f523c</vt:lpwstr>
  </property>
  <property fmtid="{D5CDD505-2E9C-101B-9397-08002B2CF9AE}" pid="8" name="MSIP_Label_fb3ff2d6-7c2c-441b-97b8-52c111077da7_ContentBits">
    <vt:lpwstr>0</vt:lpwstr>
  </property>
  <property fmtid="{D5CDD505-2E9C-101B-9397-08002B2CF9AE}" pid="9" name="ContentTypeId">
    <vt:lpwstr>0x010100757983235A7B0C4E9DAF059E52CA6312</vt:lpwstr>
  </property>
  <property fmtid="{D5CDD505-2E9C-101B-9397-08002B2CF9AE}" pid="10" name="MediaServiceImageTags">
    <vt:lpwstr/>
  </property>
</Properties>
</file>